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331" r:id="rId3"/>
    <p:sldId id="260" r:id="rId4"/>
    <p:sldId id="262" r:id="rId5"/>
    <p:sldId id="261" r:id="rId6"/>
    <p:sldId id="296" r:id="rId7"/>
    <p:sldId id="264" r:id="rId8"/>
    <p:sldId id="337" r:id="rId9"/>
    <p:sldId id="338" r:id="rId10"/>
    <p:sldId id="263" r:id="rId11"/>
    <p:sldId id="258" r:id="rId12"/>
    <p:sldId id="267" r:id="rId13"/>
    <p:sldId id="268" r:id="rId14"/>
    <p:sldId id="270" r:id="rId15"/>
    <p:sldId id="272" r:id="rId16"/>
    <p:sldId id="339" r:id="rId17"/>
    <p:sldId id="273" r:id="rId18"/>
    <p:sldId id="297" r:id="rId19"/>
    <p:sldId id="340" r:id="rId20"/>
    <p:sldId id="274" r:id="rId21"/>
    <p:sldId id="277" r:id="rId22"/>
    <p:sldId id="347" r:id="rId23"/>
    <p:sldId id="280" r:id="rId24"/>
    <p:sldId id="281" r:id="rId25"/>
    <p:sldId id="304" r:id="rId26"/>
    <p:sldId id="283" r:id="rId27"/>
    <p:sldId id="284" r:id="rId28"/>
    <p:sldId id="305" r:id="rId29"/>
    <p:sldId id="299" r:id="rId30"/>
    <p:sldId id="329" r:id="rId31"/>
    <p:sldId id="330" r:id="rId32"/>
    <p:sldId id="300" r:id="rId33"/>
    <p:sldId id="303" r:id="rId34"/>
    <p:sldId id="291" r:id="rId35"/>
    <p:sldId id="292" r:id="rId36"/>
    <p:sldId id="309" r:id="rId37"/>
    <p:sldId id="310" r:id="rId38"/>
    <p:sldId id="311" r:id="rId39"/>
    <p:sldId id="313" r:id="rId40"/>
    <p:sldId id="315" r:id="rId41"/>
    <p:sldId id="316" r:id="rId42"/>
    <p:sldId id="320" r:id="rId43"/>
    <p:sldId id="322" r:id="rId44"/>
    <p:sldId id="328" r:id="rId45"/>
    <p:sldId id="307" r:id="rId46"/>
    <p:sldId id="259" r:id="rId47"/>
    <p:sldId id="295" r:id="rId48"/>
    <p:sldId id="326" r:id="rId49"/>
    <p:sldId id="325" r:id="rId50"/>
    <p:sldId id="298" r:id="rId51"/>
  </p:sldIdLst>
  <p:sldSz cx="12192000" cy="6858000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61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139" userDrawn="1">
          <p15:clr>
            <a:srgbClr val="A4A3A4"/>
          </p15:clr>
        </p15:guide>
        <p15:guide id="4" pos="10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9844"/>
    <a:srgbClr val="C3A8A9"/>
    <a:srgbClr val="D5EDF8"/>
    <a:srgbClr val="F3B9B9"/>
    <a:srgbClr val="D0E7E5"/>
    <a:srgbClr val="CEC2E1"/>
    <a:srgbClr val="7758B3"/>
    <a:srgbClr val="D6CA99"/>
    <a:srgbClr val="00B4E4"/>
    <a:srgbClr val="76B9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64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586" y="72"/>
      </p:cViewPr>
      <p:guideLst>
        <p:guide orient="horz" pos="1661"/>
        <p:guide pos="3840"/>
        <p:guide orient="horz" pos="1139"/>
        <p:guide pos="10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b="1" dirty="0">
                <a:solidFill>
                  <a:schemeClr val="bg1"/>
                </a:solidFill>
              </a:rPr>
              <a:t>Algehele</a:t>
            </a:r>
            <a:r>
              <a:rPr lang="nl-NL" b="1" baseline="0" dirty="0">
                <a:solidFill>
                  <a:schemeClr val="bg1"/>
                </a:solidFill>
              </a:rPr>
              <a:t> gemeenschap van goederen totaal 480</a:t>
            </a:r>
            <a:endParaRPr lang="nl-NL" b="1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17471475504724471"/>
          <c:y val="4.813881740415894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Algehele gemeenschap van goederen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207-42BF-A524-AF28A02B27C0}"/>
              </c:ext>
            </c:extLst>
          </c:dPt>
          <c:dPt>
            <c:idx val="1"/>
            <c:bubble3D val="0"/>
            <c:spPr>
              <a:solidFill>
                <a:srgbClr val="AD9844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207-42BF-A524-AF28A02B27C0}"/>
              </c:ext>
            </c:extLst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207-42BF-A524-AF28A02B27C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4B6-405B-B889-5CB81A2CB596}"/>
              </c:ext>
            </c:extLst>
          </c:dPt>
          <c:dLbls>
            <c:dLbl>
              <c:idx val="0"/>
              <c:layout>
                <c:manualLayout>
                  <c:x val="6.490150395617153E-2"/>
                  <c:y val="-7.741144203915807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err="1"/>
                      <a:t>Langstlevende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810449964955882"/>
                      <c:h val="6.3990242277956993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5207-42BF-A524-AF28A02B27C0}"/>
                </c:ext>
              </c:extLst>
            </c:dLbl>
            <c:dLbl>
              <c:idx val="1"/>
              <c:layout>
                <c:manualLayout>
                  <c:x val="4.5985016726435408E-2"/>
                  <c:y val="-0.109550194464035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7-42BF-A524-AF28A02B27C0}"/>
                </c:ext>
              </c:extLst>
            </c:dLbl>
            <c:dLbl>
              <c:idx val="2"/>
              <c:layout>
                <c:manualLayout>
                  <c:x val="-7.8512990989215575E-2"/>
                  <c:y val="-0.1731623385501768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Erfenis</a:t>
                    </a:r>
                    <a:r>
                      <a:rPr lang="en-US" baseline="0" dirty="0"/>
                      <a:t> </a:t>
                    </a:r>
                  </a:p>
                  <a:p>
                    <a:pPr algn="ctr"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105222288236068"/>
                      <c:h val="7.086721619283684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5207-42BF-A524-AF28A02B27C0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84B6-405B-B889-5CB81A2CB5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Blad1!$A$2:$A$5</c:f>
              <c:strCache>
                <c:ptCount val="4"/>
                <c:pt idx="0">
                  <c:v>Langstlevende</c:v>
                </c:pt>
                <c:pt idx="1">
                  <c:v>Langstlevende</c:v>
                </c:pt>
                <c:pt idx="2">
                  <c:v>Kind 1</c:v>
                </c:pt>
                <c:pt idx="3">
                  <c:v>Kind 2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240</c:v>
                </c:pt>
                <c:pt idx="1">
                  <c:v>80</c:v>
                </c:pt>
                <c:pt idx="2">
                  <c:v>80</c:v>
                </c:pt>
                <c:pt idx="3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07-42BF-A524-AF28A02B27C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.19739723585962571"/>
          <c:y val="0.80584948903271569"/>
          <c:w val="0.62608906505885775"/>
          <c:h val="0.194150510967284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b="1" dirty="0">
                <a:solidFill>
                  <a:schemeClr val="bg1"/>
                </a:solidFill>
              </a:rPr>
              <a:t>Algehele</a:t>
            </a:r>
            <a:r>
              <a:rPr lang="nl-NL" b="1" baseline="0" dirty="0">
                <a:solidFill>
                  <a:schemeClr val="bg1"/>
                </a:solidFill>
              </a:rPr>
              <a:t> gemeenschap van goederen totaal 480</a:t>
            </a:r>
            <a:endParaRPr lang="nl-NL" b="1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17471475504724471"/>
          <c:y val="4.813881740415894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Algehele gemeenschap van goederen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bg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F13-4120-8DA9-3C172C875858}"/>
              </c:ext>
            </c:extLst>
          </c:dPt>
          <c:dPt>
            <c:idx val="1"/>
            <c:bubble3D val="0"/>
            <c:spPr>
              <a:solidFill>
                <a:srgbClr val="AD9844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F13-4120-8DA9-3C172C875858}"/>
              </c:ext>
            </c:extLst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F13-4120-8DA9-3C172C87585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F13-4120-8DA9-3C172C875858}"/>
              </c:ext>
            </c:extLst>
          </c:dPt>
          <c:dLbls>
            <c:dLbl>
              <c:idx val="0"/>
              <c:layout>
                <c:manualLayout>
                  <c:x val="6.490150395617153E-2"/>
                  <c:y val="-7.741144203915807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err="1"/>
                      <a:t>Langstlevende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810449964955882"/>
                      <c:h val="6.3990242277956993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AF13-4120-8DA9-3C172C875858}"/>
                </c:ext>
              </c:extLst>
            </c:dLbl>
            <c:dLbl>
              <c:idx val="1"/>
              <c:layout>
                <c:manualLayout>
                  <c:x val="4.5985016726435408E-2"/>
                  <c:y val="-0.109550194464035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F13-4120-8DA9-3C172C875858}"/>
                </c:ext>
              </c:extLst>
            </c:dLbl>
            <c:dLbl>
              <c:idx val="2"/>
              <c:layout>
                <c:manualLayout>
                  <c:x val="-7.8512990989215575E-2"/>
                  <c:y val="-0.1731623385501768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Erfenis</a:t>
                    </a:r>
                    <a:r>
                      <a:rPr lang="en-US" baseline="0" dirty="0"/>
                      <a:t> </a:t>
                    </a:r>
                  </a:p>
                  <a:p>
                    <a:pPr algn="ctr"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105222288236068"/>
                      <c:h val="7.086721619283684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AF13-4120-8DA9-3C172C875858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AF13-4120-8DA9-3C172C8758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Blad1!$A$2:$A$5</c:f>
              <c:strCache>
                <c:ptCount val="4"/>
                <c:pt idx="0">
                  <c:v>Langstlevende</c:v>
                </c:pt>
                <c:pt idx="1">
                  <c:v>Langstlevende</c:v>
                </c:pt>
                <c:pt idx="2">
                  <c:v>Kind 1</c:v>
                </c:pt>
                <c:pt idx="3">
                  <c:v>Kind 2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240</c:v>
                </c:pt>
                <c:pt idx="1">
                  <c:v>80</c:v>
                </c:pt>
                <c:pt idx="2">
                  <c:v>80</c:v>
                </c:pt>
                <c:pt idx="3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F13-4120-8DA9-3C172C87585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.19739723585962571"/>
          <c:y val="0.80584948903271569"/>
          <c:w val="0.62608906505885775"/>
          <c:h val="0.194150510967284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nl-NL" b="1" dirty="0">
                <a:solidFill>
                  <a:schemeClr val="bg1"/>
                </a:solidFill>
              </a:rPr>
              <a:t>Na opvul-legaat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Verkoop</c:v>
                </c:pt>
              </c:strCache>
            </c:strRef>
          </c:tx>
          <c:spPr>
            <a:solidFill>
              <a:schemeClr val="accent1"/>
            </a:solidFill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D4C-48CE-8B91-296F7F9B76C1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D4C-48CE-8B91-296F7F9B76C1}"/>
              </c:ext>
            </c:extLst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859-45BA-861B-4B33445EA9A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859-45BA-861B-4B33445EA9A3}"/>
              </c:ext>
            </c:extLst>
          </c:dPt>
          <c:dLbls>
            <c:dLbl>
              <c:idx val="0"/>
              <c:layout>
                <c:manualLayout>
                  <c:x val="-0.1101669480397674"/>
                  <c:y val="-9.003101884991648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D4C-48CE-8B91-296F7F9B76C1}"/>
                </c:ext>
              </c:extLst>
            </c:dLbl>
            <c:dLbl>
              <c:idx val="1"/>
              <c:layout>
                <c:manualLayout>
                  <c:x val="0.10044259988745076"/>
                  <c:y val="-9.402820212883589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189.626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D4C-48CE-8B91-296F7F9B76C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25.187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C859-45BA-861B-4B33445EA9A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25.187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C859-45BA-861B-4B33445EA9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Blad1!$A$2:$A$5</c:f>
              <c:numCache>
                <c:formatCode>General</c:formatCode>
                <c:ptCount val="4"/>
              </c:numCache>
            </c:numRef>
          </c:cat>
          <c:val>
            <c:numRef>
              <c:f>Blad1!$B$2:$B$5</c:f>
              <c:numCache>
                <c:formatCode>#,##0</c:formatCode>
                <c:ptCount val="4"/>
                <c:pt idx="0">
                  <c:v>240000</c:v>
                </c:pt>
                <c:pt idx="1">
                  <c:v>196882</c:v>
                </c:pt>
                <c:pt idx="2">
                  <c:v>21559</c:v>
                </c:pt>
                <c:pt idx="3">
                  <c:v>21559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4C-48CE-8B91-296F7F9B76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0.39051</cdr:x>
      <cdr:y>0.66807</cdr:y>
    </cdr:from>
    <cdr:to>
      <cdr:x>0.4327</cdr:x>
      <cdr:y>0.74757</cdr:y>
    </cdr:to>
    <cdr:sp macro="" textlink="">
      <cdr:nvSpPr>
        <cdr:cNvPr id="2" name="Tekstvak 1"/>
        <cdr:cNvSpPr txBox="1"/>
      </cdr:nvSpPr>
      <cdr:spPr>
        <a:xfrm xmlns:a="http://schemas.openxmlformats.org/drawingml/2006/main">
          <a:off x="3087277" y="2467500"/>
          <a:ext cx="333507" cy="2936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nl-NL" sz="1100" dirty="0"/>
        </a:p>
      </cdr:txBody>
    </cdr:sp>
  </cdr:relSizeAnchor>
  <cdr:relSizeAnchor xmlns:cdr="http://schemas.openxmlformats.org/drawingml/2006/chartDrawing">
    <cdr:from>
      <cdr:x>0.80417</cdr:x>
      <cdr:y>0.87954</cdr:y>
    </cdr:from>
    <cdr:to>
      <cdr:x>0.85075</cdr:x>
      <cdr:y>0.94635</cdr:y>
    </cdr:to>
    <cdr:sp macro="" textlink="">
      <cdr:nvSpPr>
        <cdr:cNvPr id="3" name="Tekstvak 2"/>
        <cdr:cNvSpPr txBox="1"/>
      </cdr:nvSpPr>
      <cdr:spPr>
        <a:xfrm xmlns:a="http://schemas.openxmlformats.org/drawingml/2006/main">
          <a:off x="6357601" y="3248550"/>
          <a:ext cx="368185" cy="2467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nl-NL" sz="1100" dirty="0"/>
        </a:p>
      </cdr:txBody>
    </cdr:sp>
  </cdr:relSizeAnchor>
  <cdr:relSizeAnchor xmlns:cdr="http://schemas.openxmlformats.org/drawingml/2006/chartDrawing">
    <cdr:from>
      <cdr:x>0.54113</cdr:x>
      <cdr:y>0.353</cdr:y>
    </cdr:from>
    <cdr:to>
      <cdr:x>0.62667</cdr:x>
      <cdr:y>0.40974</cdr:y>
    </cdr:to>
    <cdr:sp macro="" textlink="">
      <cdr:nvSpPr>
        <cdr:cNvPr id="4" name="Tekstvak 3"/>
        <cdr:cNvSpPr txBox="1"/>
      </cdr:nvSpPr>
      <cdr:spPr>
        <a:xfrm xmlns:a="http://schemas.openxmlformats.org/drawingml/2006/main">
          <a:off x="4278034" y="1303817"/>
          <a:ext cx="676275" cy="2095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nl-NL" sz="1200" dirty="0">
              <a:solidFill>
                <a:schemeClr val="bg1"/>
              </a:solidFill>
            </a:rPr>
            <a:t>240</a:t>
          </a:r>
        </a:p>
      </cdr:txBody>
    </cdr:sp>
  </cdr:relSizeAnchor>
  <cdr:relSizeAnchor xmlns:cdr="http://schemas.openxmlformats.org/drawingml/2006/chartDrawing">
    <cdr:from>
      <cdr:x>0.3628</cdr:x>
      <cdr:y>0.4639</cdr:y>
    </cdr:from>
    <cdr:to>
      <cdr:x>0.41822</cdr:x>
      <cdr:y>0.5361</cdr:y>
    </cdr:to>
    <cdr:sp macro="" textlink="">
      <cdr:nvSpPr>
        <cdr:cNvPr id="5" name="Tekstvak 4"/>
        <cdr:cNvSpPr txBox="1"/>
      </cdr:nvSpPr>
      <cdr:spPr>
        <a:xfrm xmlns:a="http://schemas.openxmlformats.org/drawingml/2006/main">
          <a:off x="2868202" y="1713392"/>
          <a:ext cx="438150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nl-NL" sz="1200" dirty="0">
              <a:solidFill>
                <a:schemeClr val="bg1"/>
              </a:solidFill>
            </a:rPr>
            <a:t>80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0.39051</cdr:x>
      <cdr:y>0.66807</cdr:y>
    </cdr:from>
    <cdr:to>
      <cdr:x>0.4327</cdr:x>
      <cdr:y>0.74757</cdr:y>
    </cdr:to>
    <cdr:sp macro="" textlink="">
      <cdr:nvSpPr>
        <cdr:cNvPr id="2" name="Tekstvak 1"/>
        <cdr:cNvSpPr txBox="1"/>
      </cdr:nvSpPr>
      <cdr:spPr>
        <a:xfrm xmlns:a="http://schemas.openxmlformats.org/drawingml/2006/main">
          <a:off x="3087277" y="2467500"/>
          <a:ext cx="333507" cy="2936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nl-NL" sz="1100" dirty="0"/>
        </a:p>
      </cdr:txBody>
    </cdr:sp>
  </cdr:relSizeAnchor>
  <cdr:relSizeAnchor xmlns:cdr="http://schemas.openxmlformats.org/drawingml/2006/chartDrawing">
    <cdr:from>
      <cdr:x>0.80417</cdr:x>
      <cdr:y>0.87954</cdr:y>
    </cdr:from>
    <cdr:to>
      <cdr:x>0.85075</cdr:x>
      <cdr:y>0.94635</cdr:y>
    </cdr:to>
    <cdr:sp macro="" textlink="">
      <cdr:nvSpPr>
        <cdr:cNvPr id="3" name="Tekstvak 2"/>
        <cdr:cNvSpPr txBox="1"/>
      </cdr:nvSpPr>
      <cdr:spPr>
        <a:xfrm xmlns:a="http://schemas.openxmlformats.org/drawingml/2006/main">
          <a:off x="6357601" y="3248550"/>
          <a:ext cx="368185" cy="2467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nl-NL" sz="1100" dirty="0"/>
        </a:p>
      </cdr:txBody>
    </cdr:sp>
  </cdr:relSizeAnchor>
  <cdr:relSizeAnchor xmlns:cdr="http://schemas.openxmlformats.org/drawingml/2006/chartDrawing">
    <cdr:from>
      <cdr:x>0.54113</cdr:x>
      <cdr:y>0.353</cdr:y>
    </cdr:from>
    <cdr:to>
      <cdr:x>0.62667</cdr:x>
      <cdr:y>0.40974</cdr:y>
    </cdr:to>
    <cdr:sp macro="" textlink="">
      <cdr:nvSpPr>
        <cdr:cNvPr id="4" name="Tekstvak 3"/>
        <cdr:cNvSpPr txBox="1"/>
      </cdr:nvSpPr>
      <cdr:spPr>
        <a:xfrm xmlns:a="http://schemas.openxmlformats.org/drawingml/2006/main">
          <a:off x="4278034" y="1303817"/>
          <a:ext cx="676275" cy="2095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nl-NL" sz="1200" dirty="0">
              <a:solidFill>
                <a:schemeClr val="bg1"/>
              </a:solidFill>
            </a:rPr>
            <a:t>240</a:t>
          </a:r>
        </a:p>
      </cdr:txBody>
    </cdr:sp>
  </cdr:relSizeAnchor>
  <cdr:relSizeAnchor xmlns:cdr="http://schemas.openxmlformats.org/drawingml/2006/chartDrawing">
    <cdr:from>
      <cdr:x>0.3628</cdr:x>
      <cdr:y>0.4639</cdr:y>
    </cdr:from>
    <cdr:to>
      <cdr:x>0.41822</cdr:x>
      <cdr:y>0.5361</cdr:y>
    </cdr:to>
    <cdr:sp macro="" textlink="">
      <cdr:nvSpPr>
        <cdr:cNvPr id="5" name="Tekstvak 4"/>
        <cdr:cNvSpPr txBox="1"/>
      </cdr:nvSpPr>
      <cdr:spPr>
        <a:xfrm xmlns:a="http://schemas.openxmlformats.org/drawingml/2006/main">
          <a:off x="2868202" y="1713392"/>
          <a:ext cx="438150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nl-NL" sz="1200" dirty="0">
              <a:solidFill>
                <a:schemeClr val="bg1"/>
              </a:solidFill>
            </a:rPr>
            <a:t>80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5659" cy="496332"/>
          </a:xfrm>
          <a:prstGeom prst="rect">
            <a:avLst/>
          </a:prstGeom>
        </p:spPr>
        <p:txBody>
          <a:bodyPr vert="horz" lIns="92025" tIns="46013" rIns="92025" bIns="46013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4" y="2"/>
            <a:ext cx="2945659" cy="496332"/>
          </a:xfrm>
          <a:prstGeom prst="rect">
            <a:avLst/>
          </a:prstGeom>
        </p:spPr>
        <p:txBody>
          <a:bodyPr vert="horz" lIns="92025" tIns="46013" rIns="92025" bIns="46013" rtlCol="0"/>
          <a:lstStyle>
            <a:lvl1pPr algn="r">
              <a:defRPr sz="1200"/>
            </a:lvl1pPr>
          </a:lstStyle>
          <a:p>
            <a:fld id="{AAE64557-DE18-4E96-B568-F072949E2577}" type="datetimeFigureOut">
              <a:rPr lang="nl-NL" smtClean="0"/>
              <a:t>17-6-2024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2025" tIns="46013" rIns="92025" bIns="46013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2025" tIns="46013" rIns="92025" bIns="46013" rtlCol="0" anchor="b"/>
          <a:lstStyle>
            <a:lvl1pPr algn="r">
              <a:defRPr sz="1200"/>
            </a:lvl1pPr>
          </a:lstStyle>
          <a:p>
            <a:fld id="{3A4A9340-0DE2-48E8-839C-C2A62DE3BF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23258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5659" cy="498055"/>
          </a:xfrm>
          <a:prstGeom prst="rect">
            <a:avLst/>
          </a:prstGeom>
        </p:spPr>
        <p:txBody>
          <a:bodyPr vert="horz" lIns="92025" tIns="46013" rIns="92025" bIns="46013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4" y="2"/>
            <a:ext cx="2945659" cy="498055"/>
          </a:xfrm>
          <a:prstGeom prst="rect">
            <a:avLst/>
          </a:prstGeom>
        </p:spPr>
        <p:txBody>
          <a:bodyPr vert="horz" lIns="92025" tIns="46013" rIns="92025" bIns="46013" rtlCol="0"/>
          <a:lstStyle>
            <a:lvl1pPr algn="r">
              <a:defRPr sz="1200"/>
            </a:lvl1pPr>
          </a:lstStyle>
          <a:p>
            <a:fld id="{54F239B8-58F8-41FB-82EC-AF4369333C7C}" type="datetimeFigureOut">
              <a:rPr lang="nl-NL" smtClean="0"/>
              <a:t>17-6-2024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39838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25" tIns="46013" rIns="92025" bIns="46013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2025" tIns="46013" rIns="92025" bIns="46013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8054"/>
          </a:xfrm>
          <a:prstGeom prst="rect">
            <a:avLst/>
          </a:prstGeom>
        </p:spPr>
        <p:txBody>
          <a:bodyPr vert="horz" lIns="92025" tIns="46013" rIns="92025" bIns="46013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4"/>
          </a:xfrm>
          <a:prstGeom prst="rect">
            <a:avLst/>
          </a:prstGeom>
        </p:spPr>
        <p:txBody>
          <a:bodyPr vert="horz" lIns="92025" tIns="46013" rIns="92025" bIns="46013" rtlCol="0" anchor="b"/>
          <a:lstStyle>
            <a:lvl1pPr algn="r">
              <a:defRPr sz="1200"/>
            </a:lvl1pPr>
          </a:lstStyle>
          <a:p>
            <a:fld id="{E4EF36DF-6704-4A4A-88C5-21E6FD24D9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5084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7458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6540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6746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0827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9155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0230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1650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2055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1136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43676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605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31200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91911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9436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15877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18769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0704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63633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10809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24715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4366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3539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93749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26574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26043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54407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03021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63625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48525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73089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28214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07317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7311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9628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78933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24345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18614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4711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49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83999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7616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9569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3063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7824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11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F36DF-6704-4A4A-88C5-21E6FD24D918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2417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 userDrawn="1"/>
        </p:nvSpPr>
        <p:spPr>
          <a:xfrm>
            <a:off x="1" y="5947005"/>
            <a:ext cx="12204000" cy="91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30000" y="1152000"/>
            <a:ext cx="9931836" cy="862828"/>
          </a:xfrm>
        </p:spPr>
        <p:txBody>
          <a:bodyPr anchor="b">
            <a:normAutofit/>
          </a:bodyPr>
          <a:lstStyle>
            <a:lvl1pPr algn="l">
              <a:defRPr sz="5000" b="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30000" y="1980000"/>
            <a:ext cx="9931836" cy="1594022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F144-EEAA-4C47-882A-9CD96F16903D}" type="datetime4">
              <a:rPr lang="nl-NL" smtClean="0"/>
              <a:t>17 juni 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87675-57ED-43FA-AE8C-DE416EA41EE1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000" y="1062000"/>
            <a:ext cx="10980000" cy="37993"/>
          </a:xfrm>
          <a:prstGeom prst="rect">
            <a:avLst/>
          </a:prstGeom>
        </p:spPr>
      </p:pic>
      <p:sp>
        <p:nvSpPr>
          <p:cNvPr id="12" name="Tijdelijke aanduiding voor inhoud 10"/>
          <p:cNvSpPr>
            <a:spLocks noGrp="1"/>
          </p:cNvSpPr>
          <p:nvPr>
            <p:ph sz="quarter" idx="14" hasCustomPrompt="1"/>
          </p:nvPr>
        </p:nvSpPr>
        <p:spPr>
          <a:xfrm>
            <a:off x="2648310" y="5043985"/>
            <a:ext cx="8691176" cy="143314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U ziet hier hieronder 6 iconen, klik op het ‘beeldscherm-icoon’ links onder,</a:t>
            </a:r>
            <a:br>
              <a:rPr lang="nl-NL" dirty="0"/>
            </a:br>
            <a:r>
              <a:rPr lang="nl-NL" dirty="0"/>
              <a:t>om uw logo te selecteren.</a:t>
            </a:r>
            <a:br>
              <a:rPr lang="nl-NL" dirty="0"/>
            </a:br>
            <a:r>
              <a:rPr lang="nl-NL" dirty="0"/>
              <a:t>Schuif het logo vervolgens tot deze</a:t>
            </a:r>
            <a:br>
              <a:rPr lang="nl-NL" dirty="0"/>
            </a:br>
            <a:r>
              <a:rPr lang="nl-NL" dirty="0"/>
              <a:t>precies óp de ‘gouden cirkel’ rechts staat. Pas </a:t>
            </a:r>
            <a:r>
              <a:rPr lang="nl-NL" dirty="0" err="1"/>
              <a:t>zonodig</a:t>
            </a:r>
            <a:r>
              <a:rPr lang="nl-NL" dirty="0"/>
              <a:t> het formaat aan.</a:t>
            </a:r>
          </a:p>
        </p:txBody>
      </p:sp>
      <p:sp>
        <p:nvSpPr>
          <p:cNvPr id="11" name="Ring 10"/>
          <p:cNvSpPr/>
          <p:nvPr userDrawn="1"/>
        </p:nvSpPr>
        <p:spPr>
          <a:xfrm>
            <a:off x="10011918" y="5043985"/>
            <a:ext cx="1332000" cy="1332000"/>
          </a:xfrm>
          <a:prstGeom prst="donut">
            <a:avLst>
              <a:gd name="adj" fmla="val 48748"/>
            </a:avLst>
          </a:prstGeom>
          <a:solidFill>
            <a:srgbClr val="AF9844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801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 zi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1" y="5939690"/>
            <a:ext cx="12204000" cy="91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000" y="1048830"/>
            <a:ext cx="11243310" cy="2098834"/>
          </a:xfrm>
          <a:prstGeom prst="rect">
            <a:avLst/>
          </a:prstGeom>
        </p:spPr>
      </p:pic>
      <p:sp>
        <p:nvSpPr>
          <p:cNvPr id="8" name="Tijdelijke aanduiding voor inhoud 10"/>
          <p:cNvSpPr>
            <a:spLocks noGrp="1"/>
          </p:cNvSpPr>
          <p:nvPr>
            <p:ph sz="quarter" idx="14" hasCustomPrompt="1"/>
          </p:nvPr>
        </p:nvSpPr>
        <p:spPr>
          <a:xfrm>
            <a:off x="6064301" y="5043985"/>
            <a:ext cx="5275184" cy="127634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Selecteer uw logo</a:t>
            </a:r>
          </a:p>
        </p:txBody>
      </p:sp>
      <p:sp>
        <p:nvSpPr>
          <p:cNvPr id="5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530000" y="3065069"/>
            <a:ext cx="2712816" cy="2867558"/>
          </a:xfrm>
        </p:spPr>
        <p:txBody>
          <a:bodyPr anchor="b">
            <a:normAutofit/>
          </a:bodyPr>
          <a:lstStyle>
            <a:lvl1pPr marL="0" indent="0" algn="l">
              <a:spcBef>
                <a:spcPts val="300"/>
              </a:spcBef>
              <a:buFontTx/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Plaats hier uw bedrijfsgegevens:</a:t>
            </a:r>
            <a:br>
              <a:rPr lang="nl-NL" dirty="0"/>
            </a:br>
            <a:endParaRPr lang="nl-NL" dirty="0"/>
          </a:p>
          <a:p>
            <a:r>
              <a:rPr lang="nl-NL" dirty="0"/>
              <a:t>Adres</a:t>
            </a:r>
            <a:br>
              <a:rPr lang="nl-NL" dirty="0"/>
            </a:br>
            <a:r>
              <a:rPr lang="nl-NL" dirty="0"/>
              <a:t>Postcode, Plaats</a:t>
            </a:r>
            <a:br>
              <a:rPr lang="nl-NL" dirty="0"/>
            </a:br>
            <a:br>
              <a:rPr lang="nl-NL" dirty="0"/>
            </a:br>
            <a:r>
              <a:rPr lang="nl-NL" dirty="0"/>
              <a:t>Telefoon</a:t>
            </a:r>
          </a:p>
          <a:p>
            <a:endParaRPr lang="nl-NL" dirty="0"/>
          </a:p>
          <a:p>
            <a:r>
              <a:rPr lang="nl-NL" dirty="0"/>
              <a:t>E-mail</a:t>
            </a:r>
            <a:br>
              <a:rPr lang="nl-NL" dirty="0"/>
            </a:br>
            <a:r>
              <a:rPr lang="nl-NL" dirty="0"/>
              <a:t>Website</a:t>
            </a:r>
          </a:p>
        </p:txBody>
      </p:sp>
      <p:sp>
        <p:nvSpPr>
          <p:cNvPr id="10" name="Ring 9"/>
          <p:cNvSpPr/>
          <p:nvPr userDrawn="1"/>
        </p:nvSpPr>
        <p:spPr>
          <a:xfrm>
            <a:off x="10121644" y="5043985"/>
            <a:ext cx="1224000" cy="1224000"/>
          </a:xfrm>
          <a:prstGeom prst="donut">
            <a:avLst>
              <a:gd name="adj" fmla="val 48748"/>
            </a:avLst>
          </a:prstGeom>
          <a:solidFill>
            <a:srgbClr val="AF9844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484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-ontwer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hthoek 56"/>
          <p:cNvSpPr/>
          <p:nvPr userDrawn="1"/>
        </p:nvSpPr>
        <p:spPr>
          <a:xfrm>
            <a:off x="1" y="5939690"/>
            <a:ext cx="12204000" cy="91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62322-A87E-4ACA-B78F-C18B997F2ADC}" type="datetime4">
              <a:rPr lang="nl-NL" smtClean="0"/>
              <a:t>17 juni 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87675-57ED-43FA-AE8C-DE416EA41EE1}" type="slidenum">
              <a:rPr lang="nl-NL" smtClean="0"/>
              <a:t>‹nr.›</a:t>
            </a:fld>
            <a:endParaRPr lang="nl-NL"/>
          </a:p>
        </p:txBody>
      </p:sp>
      <p:grpSp>
        <p:nvGrpSpPr>
          <p:cNvPr id="9" name="Groep 8"/>
          <p:cNvGrpSpPr/>
          <p:nvPr userDrawn="1"/>
        </p:nvGrpSpPr>
        <p:grpSpPr>
          <a:xfrm>
            <a:off x="-180000" y="-180000"/>
            <a:ext cx="12420000" cy="7200000"/>
            <a:chOff x="-180000" y="-180000"/>
            <a:chExt cx="12420000" cy="7200000"/>
          </a:xfrm>
        </p:grpSpPr>
        <p:cxnSp>
          <p:nvCxnSpPr>
            <p:cNvPr id="11" name="Rechte verbindingslijn 10"/>
            <p:cNvCxnSpPr/>
            <p:nvPr userDrawn="1"/>
          </p:nvCxnSpPr>
          <p:spPr>
            <a:xfrm>
              <a:off x="1620000" y="-180000"/>
              <a:ext cx="0" cy="7177177"/>
            </a:xfrm>
            <a:prstGeom prst="line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Rechte verbindingslijn 11"/>
            <p:cNvCxnSpPr/>
            <p:nvPr userDrawn="1"/>
          </p:nvCxnSpPr>
          <p:spPr>
            <a:xfrm>
              <a:off x="540000" y="-180000"/>
              <a:ext cx="0" cy="7200000"/>
            </a:xfrm>
            <a:prstGeom prst="line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Rechte verbindingslijn 12"/>
            <p:cNvCxnSpPr/>
            <p:nvPr userDrawn="1"/>
          </p:nvCxnSpPr>
          <p:spPr>
            <a:xfrm>
              <a:off x="9360000" y="-180000"/>
              <a:ext cx="0" cy="7177177"/>
            </a:xfrm>
            <a:prstGeom prst="line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Rechte verbindingslijn 14"/>
            <p:cNvCxnSpPr/>
            <p:nvPr userDrawn="1"/>
          </p:nvCxnSpPr>
          <p:spPr>
            <a:xfrm>
              <a:off x="11340000" y="-180000"/>
              <a:ext cx="0" cy="7177177"/>
            </a:xfrm>
            <a:prstGeom prst="line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Rechte verbindingslijn 15"/>
            <p:cNvCxnSpPr/>
            <p:nvPr userDrawn="1"/>
          </p:nvCxnSpPr>
          <p:spPr>
            <a:xfrm>
              <a:off x="-180000" y="540000"/>
              <a:ext cx="12420000" cy="0"/>
            </a:xfrm>
            <a:prstGeom prst="line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Rechte verbindingslijn 16"/>
            <p:cNvCxnSpPr/>
            <p:nvPr userDrawn="1"/>
          </p:nvCxnSpPr>
          <p:spPr>
            <a:xfrm>
              <a:off x="-180000" y="1080000"/>
              <a:ext cx="12420000" cy="0"/>
            </a:xfrm>
            <a:prstGeom prst="line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Rechte verbindingslijn 17"/>
            <p:cNvCxnSpPr/>
            <p:nvPr userDrawn="1"/>
          </p:nvCxnSpPr>
          <p:spPr>
            <a:xfrm>
              <a:off x="-180000" y="1620000"/>
              <a:ext cx="12420000" cy="0"/>
            </a:xfrm>
            <a:prstGeom prst="line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Rechte verbindingslijn 18"/>
            <p:cNvCxnSpPr/>
            <p:nvPr userDrawn="1"/>
          </p:nvCxnSpPr>
          <p:spPr>
            <a:xfrm>
              <a:off x="-180000" y="1800000"/>
              <a:ext cx="12420000" cy="0"/>
            </a:xfrm>
            <a:prstGeom prst="line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Rechte verbindingslijn 19"/>
            <p:cNvCxnSpPr/>
            <p:nvPr userDrawn="1"/>
          </p:nvCxnSpPr>
          <p:spPr>
            <a:xfrm>
              <a:off x="-180000" y="2340000"/>
              <a:ext cx="12420000" cy="0"/>
            </a:xfrm>
            <a:prstGeom prst="line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Rechte verbindingslijn 20"/>
            <p:cNvCxnSpPr/>
            <p:nvPr userDrawn="1"/>
          </p:nvCxnSpPr>
          <p:spPr>
            <a:xfrm>
              <a:off x="-180000" y="5040000"/>
              <a:ext cx="12420000" cy="0"/>
            </a:xfrm>
            <a:prstGeom prst="line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Rechte verbindingslijn 21"/>
            <p:cNvCxnSpPr/>
            <p:nvPr userDrawn="1"/>
          </p:nvCxnSpPr>
          <p:spPr>
            <a:xfrm>
              <a:off x="-180000" y="5940000"/>
              <a:ext cx="12420000" cy="0"/>
            </a:xfrm>
            <a:prstGeom prst="line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Rechte verbindingslijn 22"/>
            <p:cNvCxnSpPr/>
            <p:nvPr userDrawn="1"/>
          </p:nvCxnSpPr>
          <p:spPr>
            <a:xfrm>
              <a:off x="-180000" y="6480000"/>
              <a:ext cx="12420000" cy="0"/>
            </a:xfrm>
            <a:prstGeom prst="line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Tekstvak 7"/>
          <p:cNvSpPr txBox="1"/>
          <p:nvPr userDrawn="1"/>
        </p:nvSpPr>
        <p:spPr>
          <a:xfrm>
            <a:off x="1515369" y="1533617"/>
            <a:ext cx="9285963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dirty="0"/>
              <a:t>Logo plaatsen: in iedere presentatie (eenvoudig maar arbeidsintensief)</a:t>
            </a:r>
            <a:br>
              <a:rPr lang="nl-NL" dirty="0"/>
            </a:br>
            <a:r>
              <a:rPr lang="nl-NL" sz="1000" b="1" dirty="0"/>
              <a:t>uitleg:</a:t>
            </a:r>
            <a:r>
              <a:rPr lang="nl-NL" sz="1000" b="0" dirty="0"/>
              <a:t> </a:t>
            </a:r>
            <a:br>
              <a:rPr lang="nl-NL" sz="1000" b="0" dirty="0"/>
            </a:br>
            <a:endParaRPr lang="nl-NL" sz="1000" b="0" dirty="0"/>
          </a:p>
          <a:p>
            <a:pPr lvl="0"/>
            <a:r>
              <a:rPr lang="nl-NL" dirty="0"/>
              <a:t>Logo plaatsen: eenmalig in het sjabloon (iets ingewikkelder)</a:t>
            </a:r>
            <a:br>
              <a:rPr lang="nl-NL" dirty="0"/>
            </a:br>
            <a:r>
              <a:rPr lang="nl-NL" sz="1000" b="1" dirty="0"/>
              <a:t>uitleg:</a:t>
            </a:r>
            <a:r>
              <a:rPr lang="nl-NL" sz="1000" b="0" dirty="0"/>
              <a:t> </a:t>
            </a:r>
            <a:br>
              <a:rPr lang="nl-NL" sz="1000" b="0" dirty="0"/>
            </a:br>
            <a:endParaRPr lang="nl-NL" sz="1000" b="0" dirty="0"/>
          </a:p>
          <a:p>
            <a:pPr lvl="0"/>
            <a:r>
              <a:rPr lang="nl-NL" dirty="0"/>
              <a:t>Achtergrondkleur wijzigen voor alle dia’s? Gebruik het dia-model</a:t>
            </a:r>
            <a:br>
              <a:rPr lang="nl-NL" dirty="0"/>
            </a:br>
            <a:r>
              <a:rPr lang="nl-NL" sz="1000" b="1" dirty="0"/>
              <a:t>uitleg:</a:t>
            </a:r>
            <a:r>
              <a:rPr lang="nl-NL" sz="1000" b="0" dirty="0"/>
              <a:t> </a:t>
            </a:r>
            <a:br>
              <a:rPr lang="nl-NL" sz="1000" b="0" dirty="0"/>
            </a:br>
            <a:endParaRPr lang="nl-NL" sz="1000" b="0" dirty="0"/>
          </a:p>
          <a:p>
            <a:r>
              <a:rPr lang="nl-NL" dirty="0"/>
              <a:t>Datum,</a:t>
            </a:r>
            <a:r>
              <a:rPr lang="nl-NL" baseline="0" dirty="0"/>
              <a:t> voettekst of dia-</a:t>
            </a:r>
            <a:r>
              <a:rPr lang="nl-NL" baseline="0" dirty="0" err="1"/>
              <a:t>nr</a:t>
            </a:r>
            <a:r>
              <a:rPr lang="nl-NL" baseline="0" dirty="0"/>
              <a:t> onder de dia plaatsen</a:t>
            </a:r>
            <a:r>
              <a:rPr lang="nl-NL" dirty="0"/>
              <a:t>? </a:t>
            </a:r>
            <a:br>
              <a:rPr lang="nl-NL" dirty="0"/>
            </a:br>
            <a:r>
              <a:rPr lang="nl-NL" sz="1000" b="1" dirty="0"/>
              <a:t>uitleg:</a:t>
            </a:r>
            <a:r>
              <a:rPr lang="nl-NL" sz="1000" b="0" dirty="0"/>
              <a:t> Ga naar menu ‘Invoegen’</a:t>
            </a:r>
            <a:r>
              <a:rPr lang="nl-NL" sz="1000" b="0" baseline="0" dirty="0"/>
              <a:t> &gt; groep ‘Tekst’ &gt; klik op knop ‘Koptekst en voettekst’</a:t>
            </a:r>
            <a:br>
              <a:rPr lang="nl-NL" sz="1000" b="0" dirty="0"/>
            </a:br>
            <a:br>
              <a:rPr lang="nl-NL" sz="1000" b="0" dirty="0"/>
            </a:br>
            <a:r>
              <a:rPr lang="nl-NL" dirty="0"/>
              <a:t>Afmetingen</a:t>
            </a:r>
            <a:r>
              <a:rPr lang="nl-NL" baseline="0" dirty="0"/>
              <a:t> van een foto ‘herstellen’?</a:t>
            </a:r>
            <a:r>
              <a:rPr lang="nl-NL" dirty="0"/>
              <a:t> Gebruik het achtergrond grit om uit te lijnen</a:t>
            </a:r>
            <a:br>
              <a:rPr lang="nl-NL" dirty="0"/>
            </a:br>
            <a:r>
              <a:rPr lang="nl-NL" sz="1000" b="1" dirty="0"/>
              <a:t>uitleg: </a:t>
            </a:r>
            <a:r>
              <a:rPr lang="nl-NL" sz="1000" b="0" dirty="0"/>
              <a:t>Afbeeldingen</a:t>
            </a:r>
            <a:r>
              <a:rPr lang="nl-NL" sz="1000" b="0" baseline="0" dirty="0"/>
              <a:t> worden ‘opgevuld’ in het afbeeldingskader. Pas de afbeelding aan door op de afbeelding te klikken en vervolgens…</a:t>
            </a:r>
            <a:br>
              <a:rPr lang="nl-NL" sz="1000" b="0" baseline="0" dirty="0"/>
            </a:br>
            <a:endParaRPr lang="nl-NL" sz="1000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Nieuwe dia-indeling? Gebruik het achtergrond grit - van de huidige dia - om uit te lijnen</a:t>
            </a:r>
            <a:br>
              <a:rPr lang="nl-NL" dirty="0"/>
            </a:br>
            <a:r>
              <a:rPr lang="nl-NL" sz="1000" b="1" dirty="0"/>
              <a:t>uitleg:</a:t>
            </a:r>
            <a:r>
              <a:rPr lang="nl-NL" sz="1000" b="0" dirty="0"/>
              <a:t> </a:t>
            </a:r>
            <a:br>
              <a:rPr lang="nl-NL" sz="1000" b="0" dirty="0"/>
            </a:br>
            <a:br>
              <a:rPr lang="nl-NL" sz="1000" b="0" dirty="0"/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Thema-kleuren installeren? Dat moet in overleg met systeembeheer.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uitleg</a:t>
            </a: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Om de </a:t>
            </a:r>
            <a:r>
              <a:rPr kumimoji="0" lang="nl-NL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theme</a:t>
            </a: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l-NL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colors</a:t>
            </a: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overal beschikbaar te krijgen, plaats je de gewenste </a:t>
            </a:r>
            <a:r>
              <a:rPr kumimoji="0" lang="nl-NL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xml</a:t>
            </a: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bestanden (bv NN Knalrood.xml) in de map: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C:\Users\[User]\AppData\Roaming\Microsoft\Sjablonen\Document </a:t>
            </a:r>
            <a:r>
              <a:rPr kumimoji="0" lang="nl-NL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Themes</a:t>
            </a: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\</a:t>
            </a:r>
            <a:r>
              <a:rPr kumimoji="0" lang="nl-NL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Theme</a:t>
            </a: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Colors</a:t>
            </a:r>
            <a:endParaRPr lang="nl-NL" sz="1000" b="0" dirty="0"/>
          </a:p>
        </p:txBody>
      </p:sp>
      <p:sp>
        <p:nvSpPr>
          <p:cNvPr id="30" name="Rechthoek 29"/>
          <p:cNvSpPr/>
          <p:nvPr userDrawn="1"/>
        </p:nvSpPr>
        <p:spPr>
          <a:xfrm>
            <a:off x="10890666" y="1938414"/>
            <a:ext cx="1260000" cy="144000"/>
          </a:xfrm>
          <a:prstGeom prst="rect">
            <a:avLst/>
          </a:prstGeom>
          <a:solidFill>
            <a:srgbClr val="D6CA9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800" dirty="0">
                <a:solidFill>
                  <a:schemeClr val="tx1"/>
                </a:solidFill>
              </a:rPr>
              <a:t>R214 G202 B153</a:t>
            </a:r>
          </a:p>
        </p:txBody>
      </p:sp>
      <p:sp>
        <p:nvSpPr>
          <p:cNvPr id="31" name="Rechthoek 30"/>
          <p:cNvSpPr/>
          <p:nvPr userDrawn="1"/>
        </p:nvSpPr>
        <p:spPr>
          <a:xfrm>
            <a:off x="10890666" y="1747334"/>
            <a:ext cx="1260000" cy="144000"/>
          </a:xfrm>
          <a:prstGeom prst="rect">
            <a:avLst/>
          </a:prstGeom>
          <a:solidFill>
            <a:srgbClr val="AD9844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dirty="0">
                <a:solidFill>
                  <a:schemeClr val="tx1"/>
                </a:solidFill>
              </a:rPr>
              <a:t>R173 G152 B68</a:t>
            </a:r>
          </a:p>
        </p:txBody>
      </p:sp>
      <p:sp>
        <p:nvSpPr>
          <p:cNvPr id="32" name="Rechthoek 31"/>
          <p:cNvSpPr/>
          <p:nvPr userDrawn="1"/>
        </p:nvSpPr>
        <p:spPr>
          <a:xfrm>
            <a:off x="10890666" y="2129494"/>
            <a:ext cx="1260000" cy="144000"/>
          </a:xfrm>
          <a:prstGeom prst="rect">
            <a:avLst/>
          </a:prstGeom>
          <a:solidFill>
            <a:srgbClr val="76B9AF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800" dirty="0">
                <a:solidFill>
                  <a:schemeClr val="tx1"/>
                </a:solidFill>
              </a:rPr>
              <a:t>R118 G185 B175</a:t>
            </a:r>
          </a:p>
        </p:txBody>
      </p:sp>
      <p:sp>
        <p:nvSpPr>
          <p:cNvPr id="33" name="Rechthoek 32"/>
          <p:cNvSpPr/>
          <p:nvPr userDrawn="1"/>
        </p:nvSpPr>
        <p:spPr>
          <a:xfrm>
            <a:off x="10890666" y="2320574"/>
            <a:ext cx="1260000" cy="144000"/>
          </a:xfrm>
          <a:prstGeom prst="rect">
            <a:avLst/>
          </a:prstGeom>
          <a:solidFill>
            <a:srgbClr val="D0E7E5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800" dirty="0">
                <a:solidFill>
                  <a:schemeClr val="tx1"/>
                </a:solidFill>
              </a:rPr>
              <a:t>R208 G231 B229</a:t>
            </a:r>
          </a:p>
        </p:txBody>
      </p:sp>
      <p:sp>
        <p:nvSpPr>
          <p:cNvPr id="34" name="Rechthoek 33"/>
          <p:cNvSpPr/>
          <p:nvPr userDrawn="1"/>
        </p:nvSpPr>
        <p:spPr>
          <a:xfrm>
            <a:off x="10890666" y="2511654"/>
            <a:ext cx="1260000" cy="144000"/>
          </a:xfrm>
          <a:prstGeom prst="rect">
            <a:avLst/>
          </a:prstGeom>
          <a:solidFill>
            <a:srgbClr val="7758B3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800" dirty="0">
                <a:solidFill>
                  <a:schemeClr val="bg1"/>
                </a:solidFill>
              </a:rPr>
              <a:t>R119 G88 B179</a:t>
            </a:r>
          </a:p>
        </p:txBody>
      </p:sp>
      <p:sp>
        <p:nvSpPr>
          <p:cNvPr id="35" name="Rechthoek 34"/>
          <p:cNvSpPr/>
          <p:nvPr userDrawn="1"/>
        </p:nvSpPr>
        <p:spPr>
          <a:xfrm>
            <a:off x="10890666" y="2702734"/>
            <a:ext cx="1260000" cy="144000"/>
          </a:xfrm>
          <a:prstGeom prst="rect">
            <a:avLst/>
          </a:prstGeom>
          <a:solidFill>
            <a:srgbClr val="CEC2E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800" dirty="0">
                <a:solidFill>
                  <a:schemeClr val="tx1"/>
                </a:solidFill>
              </a:rPr>
              <a:t>R206 G194 B225</a:t>
            </a:r>
          </a:p>
        </p:txBody>
      </p:sp>
      <p:sp>
        <p:nvSpPr>
          <p:cNvPr id="36" name="Rechthoek 35"/>
          <p:cNvSpPr/>
          <p:nvPr userDrawn="1"/>
        </p:nvSpPr>
        <p:spPr>
          <a:xfrm>
            <a:off x="10890666" y="1556254"/>
            <a:ext cx="1260000" cy="144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dirty="0" err="1">
                <a:solidFill>
                  <a:schemeClr val="tx1"/>
                </a:solidFill>
              </a:rPr>
              <a:t>zweeds</a:t>
            </a:r>
            <a:r>
              <a:rPr lang="nl-NL" sz="800" dirty="0">
                <a:solidFill>
                  <a:schemeClr val="tx1"/>
                </a:solidFill>
              </a:rPr>
              <a:t> groen</a:t>
            </a:r>
          </a:p>
        </p:txBody>
      </p:sp>
      <p:sp>
        <p:nvSpPr>
          <p:cNvPr id="37" name="Rechthoek 36"/>
          <p:cNvSpPr/>
          <p:nvPr userDrawn="1"/>
        </p:nvSpPr>
        <p:spPr>
          <a:xfrm>
            <a:off x="10890666" y="3467054"/>
            <a:ext cx="1260000" cy="144000"/>
          </a:xfrm>
          <a:prstGeom prst="rect">
            <a:avLst/>
          </a:prstGeom>
          <a:solidFill>
            <a:srgbClr val="D6CA9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800" dirty="0">
                <a:solidFill>
                  <a:schemeClr val="tx1"/>
                </a:solidFill>
              </a:rPr>
              <a:t>R214 G202 B153</a:t>
            </a:r>
          </a:p>
        </p:txBody>
      </p:sp>
      <p:sp>
        <p:nvSpPr>
          <p:cNvPr id="38" name="Rechthoek 37"/>
          <p:cNvSpPr/>
          <p:nvPr userDrawn="1"/>
        </p:nvSpPr>
        <p:spPr>
          <a:xfrm>
            <a:off x="10890666" y="3275974"/>
            <a:ext cx="1260000" cy="144000"/>
          </a:xfrm>
          <a:prstGeom prst="rect">
            <a:avLst/>
          </a:prstGeom>
          <a:solidFill>
            <a:srgbClr val="AD9844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dirty="0">
                <a:solidFill>
                  <a:schemeClr val="tx1"/>
                </a:solidFill>
              </a:rPr>
              <a:t>R173 G152 B68</a:t>
            </a:r>
          </a:p>
        </p:txBody>
      </p:sp>
      <p:sp>
        <p:nvSpPr>
          <p:cNvPr id="39" name="Rechthoek 38"/>
          <p:cNvSpPr/>
          <p:nvPr userDrawn="1"/>
        </p:nvSpPr>
        <p:spPr>
          <a:xfrm>
            <a:off x="10890666" y="3658134"/>
            <a:ext cx="1260000" cy="144000"/>
          </a:xfrm>
          <a:prstGeom prst="rect">
            <a:avLst/>
          </a:prstGeom>
          <a:solidFill>
            <a:srgbClr val="DC202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800" dirty="0">
                <a:solidFill>
                  <a:schemeClr val="bg1"/>
                </a:solidFill>
              </a:rPr>
              <a:t>R220 G32 B41</a:t>
            </a:r>
          </a:p>
        </p:txBody>
      </p:sp>
      <p:sp>
        <p:nvSpPr>
          <p:cNvPr id="40" name="Rechthoek 39"/>
          <p:cNvSpPr/>
          <p:nvPr userDrawn="1"/>
        </p:nvSpPr>
        <p:spPr>
          <a:xfrm>
            <a:off x="10890666" y="3849214"/>
            <a:ext cx="1260000" cy="144000"/>
          </a:xfrm>
          <a:prstGeom prst="rect">
            <a:avLst/>
          </a:prstGeom>
          <a:solidFill>
            <a:srgbClr val="F3B9B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800" dirty="0">
                <a:solidFill>
                  <a:schemeClr val="tx1"/>
                </a:solidFill>
              </a:rPr>
              <a:t>R243 G185 B185</a:t>
            </a:r>
          </a:p>
        </p:txBody>
      </p:sp>
      <p:sp>
        <p:nvSpPr>
          <p:cNvPr id="41" name="Rechthoek 40"/>
          <p:cNvSpPr/>
          <p:nvPr userDrawn="1"/>
        </p:nvSpPr>
        <p:spPr>
          <a:xfrm>
            <a:off x="10890666" y="4040294"/>
            <a:ext cx="1260000" cy="144000"/>
          </a:xfrm>
          <a:prstGeom prst="rect">
            <a:avLst/>
          </a:prstGeom>
          <a:solidFill>
            <a:srgbClr val="7758B3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800" dirty="0">
                <a:solidFill>
                  <a:schemeClr val="bg1"/>
                </a:solidFill>
              </a:rPr>
              <a:t>R119 G88 B179</a:t>
            </a:r>
          </a:p>
        </p:txBody>
      </p:sp>
      <p:sp>
        <p:nvSpPr>
          <p:cNvPr id="42" name="Rechthoek 41"/>
          <p:cNvSpPr/>
          <p:nvPr userDrawn="1"/>
        </p:nvSpPr>
        <p:spPr>
          <a:xfrm>
            <a:off x="10890666" y="4231374"/>
            <a:ext cx="1260000" cy="144000"/>
          </a:xfrm>
          <a:prstGeom prst="rect">
            <a:avLst/>
          </a:prstGeom>
          <a:solidFill>
            <a:srgbClr val="CEC2E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800" dirty="0">
                <a:solidFill>
                  <a:schemeClr val="tx1"/>
                </a:solidFill>
              </a:rPr>
              <a:t>R206 G194 B225</a:t>
            </a:r>
          </a:p>
        </p:txBody>
      </p:sp>
      <p:sp>
        <p:nvSpPr>
          <p:cNvPr id="43" name="Rechthoek 42"/>
          <p:cNvSpPr/>
          <p:nvPr userDrawn="1"/>
        </p:nvSpPr>
        <p:spPr>
          <a:xfrm>
            <a:off x="10890666" y="3084894"/>
            <a:ext cx="1260000" cy="144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dirty="0">
                <a:solidFill>
                  <a:schemeClr val="tx1"/>
                </a:solidFill>
              </a:rPr>
              <a:t>knalrood</a:t>
            </a:r>
          </a:p>
        </p:txBody>
      </p:sp>
      <p:sp>
        <p:nvSpPr>
          <p:cNvPr id="44" name="Rechthoek 43"/>
          <p:cNvSpPr/>
          <p:nvPr userDrawn="1"/>
        </p:nvSpPr>
        <p:spPr>
          <a:xfrm>
            <a:off x="10890666" y="409774"/>
            <a:ext cx="1260000" cy="144000"/>
          </a:xfrm>
          <a:prstGeom prst="rect">
            <a:avLst/>
          </a:prstGeom>
          <a:solidFill>
            <a:srgbClr val="D6CA9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800" dirty="0">
                <a:solidFill>
                  <a:schemeClr val="tx1"/>
                </a:solidFill>
              </a:rPr>
              <a:t>R214 G202 B153</a:t>
            </a:r>
          </a:p>
        </p:txBody>
      </p:sp>
      <p:sp>
        <p:nvSpPr>
          <p:cNvPr id="45" name="Rechthoek 44"/>
          <p:cNvSpPr/>
          <p:nvPr userDrawn="1"/>
        </p:nvSpPr>
        <p:spPr>
          <a:xfrm>
            <a:off x="10890666" y="218694"/>
            <a:ext cx="1260000" cy="144000"/>
          </a:xfrm>
          <a:prstGeom prst="rect">
            <a:avLst/>
          </a:prstGeom>
          <a:solidFill>
            <a:srgbClr val="AD9844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dirty="0">
                <a:solidFill>
                  <a:schemeClr val="tx1"/>
                </a:solidFill>
              </a:rPr>
              <a:t>R173 G152 B68</a:t>
            </a:r>
          </a:p>
        </p:txBody>
      </p:sp>
      <p:sp>
        <p:nvSpPr>
          <p:cNvPr id="46" name="Rechthoek 45"/>
          <p:cNvSpPr/>
          <p:nvPr userDrawn="1"/>
        </p:nvSpPr>
        <p:spPr>
          <a:xfrm>
            <a:off x="10890666" y="600854"/>
            <a:ext cx="1260000" cy="144000"/>
          </a:xfrm>
          <a:prstGeom prst="rect">
            <a:avLst/>
          </a:prstGeom>
          <a:solidFill>
            <a:srgbClr val="773F3F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800" dirty="0">
                <a:solidFill>
                  <a:schemeClr val="bg1"/>
                </a:solidFill>
              </a:rPr>
              <a:t>R119 G63 B63</a:t>
            </a:r>
          </a:p>
        </p:txBody>
      </p:sp>
      <p:sp>
        <p:nvSpPr>
          <p:cNvPr id="47" name="Rechthoek 46"/>
          <p:cNvSpPr/>
          <p:nvPr userDrawn="1"/>
        </p:nvSpPr>
        <p:spPr>
          <a:xfrm>
            <a:off x="10890666" y="791934"/>
            <a:ext cx="1260000" cy="144000"/>
          </a:xfrm>
          <a:prstGeom prst="rect">
            <a:avLst/>
          </a:prstGeom>
          <a:solidFill>
            <a:srgbClr val="C3A8A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800" dirty="0">
                <a:solidFill>
                  <a:schemeClr val="tx1"/>
                </a:solidFill>
              </a:rPr>
              <a:t>R195 G168 B169</a:t>
            </a:r>
          </a:p>
        </p:txBody>
      </p:sp>
      <p:sp>
        <p:nvSpPr>
          <p:cNvPr id="48" name="Rechthoek 47"/>
          <p:cNvSpPr/>
          <p:nvPr userDrawn="1"/>
        </p:nvSpPr>
        <p:spPr>
          <a:xfrm>
            <a:off x="10890666" y="983014"/>
            <a:ext cx="1260000" cy="144000"/>
          </a:xfrm>
          <a:prstGeom prst="rect">
            <a:avLst/>
          </a:prstGeom>
          <a:solidFill>
            <a:srgbClr val="7758B3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800" dirty="0">
                <a:solidFill>
                  <a:schemeClr val="bg1"/>
                </a:solidFill>
              </a:rPr>
              <a:t>R119 G88 B179</a:t>
            </a:r>
          </a:p>
        </p:txBody>
      </p:sp>
      <p:sp>
        <p:nvSpPr>
          <p:cNvPr id="49" name="Rechthoek 48"/>
          <p:cNvSpPr/>
          <p:nvPr userDrawn="1"/>
        </p:nvSpPr>
        <p:spPr>
          <a:xfrm>
            <a:off x="10890666" y="1174094"/>
            <a:ext cx="1260000" cy="144000"/>
          </a:xfrm>
          <a:prstGeom prst="rect">
            <a:avLst/>
          </a:prstGeom>
          <a:solidFill>
            <a:srgbClr val="CEC2E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800" dirty="0">
                <a:solidFill>
                  <a:schemeClr val="tx1"/>
                </a:solidFill>
              </a:rPr>
              <a:t>R206 G194 B225</a:t>
            </a:r>
          </a:p>
        </p:txBody>
      </p:sp>
      <p:sp>
        <p:nvSpPr>
          <p:cNvPr id="50" name="Rechthoek 49"/>
          <p:cNvSpPr/>
          <p:nvPr userDrawn="1"/>
        </p:nvSpPr>
        <p:spPr>
          <a:xfrm>
            <a:off x="10890666" y="27614"/>
            <a:ext cx="1260000" cy="144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dirty="0">
                <a:solidFill>
                  <a:schemeClr val="tx1"/>
                </a:solidFill>
              </a:rPr>
              <a:t>aubergine</a:t>
            </a:r>
          </a:p>
        </p:txBody>
      </p:sp>
      <p:sp>
        <p:nvSpPr>
          <p:cNvPr id="51" name="Rechthoek 50"/>
          <p:cNvSpPr/>
          <p:nvPr userDrawn="1"/>
        </p:nvSpPr>
        <p:spPr>
          <a:xfrm>
            <a:off x="10890666" y="4995694"/>
            <a:ext cx="1260000" cy="144000"/>
          </a:xfrm>
          <a:prstGeom prst="rect">
            <a:avLst/>
          </a:prstGeom>
          <a:solidFill>
            <a:srgbClr val="D6CA9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800" dirty="0">
                <a:solidFill>
                  <a:schemeClr val="tx1"/>
                </a:solidFill>
              </a:rPr>
              <a:t>R214 G202 B153</a:t>
            </a:r>
          </a:p>
        </p:txBody>
      </p:sp>
      <p:sp>
        <p:nvSpPr>
          <p:cNvPr id="52" name="Rechthoek 51"/>
          <p:cNvSpPr/>
          <p:nvPr userDrawn="1"/>
        </p:nvSpPr>
        <p:spPr>
          <a:xfrm>
            <a:off x="10890666" y="4804614"/>
            <a:ext cx="1260000" cy="144000"/>
          </a:xfrm>
          <a:prstGeom prst="rect">
            <a:avLst/>
          </a:prstGeom>
          <a:solidFill>
            <a:srgbClr val="AD9844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dirty="0">
                <a:solidFill>
                  <a:schemeClr val="tx1"/>
                </a:solidFill>
              </a:rPr>
              <a:t>R173 G152 B68</a:t>
            </a:r>
          </a:p>
        </p:txBody>
      </p:sp>
      <p:sp>
        <p:nvSpPr>
          <p:cNvPr id="53" name="Rechthoek 52"/>
          <p:cNvSpPr/>
          <p:nvPr userDrawn="1"/>
        </p:nvSpPr>
        <p:spPr>
          <a:xfrm>
            <a:off x="10890666" y="5186774"/>
            <a:ext cx="1260000" cy="144000"/>
          </a:xfrm>
          <a:prstGeom prst="rect">
            <a:avLst/>
          </a:prstGeom>
          <a:solidFill>
            <a:srgbClr val="00B4E4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dirty="0">
                <a:solidFill>
                  <a:schemeClr val="tx1"/>
                </a:solidFill>
              </a:rPr>
              <a:t>R0 G180 B228</a:t>
            </a:r>
          </a:p>
        </p:txBody>
      </p:sp>
      <p:sp>
        <p:nvSpPr>
          <p:cNvPr id="54" name="Rechthoek 53"/>
          <p:cNvSpPr/>
          <p:nvPr userDrawn="1"/>
        </p:nvSpPr>
        <p:spPr>
          <a:xfrm>
            <a:off x="10890666" y="5377854"/>
            <a:ext cx="1260000" cy="144000"/>
          </a:xfrm>
          <a:prstGeom prst="rect">
            <a:avLst/>
          </a:prstGeom>
          <a:solidFill>
            <a:srgbClr val="D5EDF8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800" dirty="0">
                <a:solidFill>
                  <a:schemeClr val="tx1"/>
                </a:solidFill>
              </a:rPr>
              <a:t>R213 G237 B248</a:t>
            </a:r>
          </a:p>
        </p:txBody>
      </p:sp>
      <p:sp>
        <p:nvSpPr>
          <p:cNvPr id="55" name="Rechthoek 54"/>
          <p:cNvSpPr/>
          <p:nvPr userDrawn="1"/>
        </p:nvSpPr>
        <p:spPr>
          <a:xfrm>
            <a:off x="10890666" y="5568934"/>
            <a:ext cx="1260000" cy="144000"/>
          </a:xfrm>
          <a:prstGeom prst="rect">
            <a:avLst/>
          </a:prstGeom>
          <a:solidFill>
            <a:srgbClr val="7758B3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800" dirty="0">
                <a:solidFill>
                  <a:schemeClr val="bg1"/>
                </a:solidFill>
              </a:rPr>
              <a:t>R119 G88 B179</a:t>
            </a:r>
          </a:p>
        </p:txBody>
      </p:sp>
      <p:sp>
        <p:nvSpPr>
          <p:cNvPr id="56" name="Rechthoek 55"/>
          <p:cNvSpPr/>
          <p:nvPr userDrawn="1"/>
        </p:nvSpPr>
        <p:spPr>
          <a:xfrm>
            <a:off x="10890666" y="5760000"/>
            <a:ext cx="1260000" cy="144000"/>
          </a:xfrm>
          <a:prstGeom prst="rect">
            <a:avLst/>
          </a:prstGeom>
          <a:solidFill>
            <a:srgbClr val="CEC2E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800" dirty="0">
                <a:solidFill>
                  <a:schemeClr val="tx1"/>
                </a:solidFill>
              </a:rPr>
              <a:t>R206 G194 B225</a:t>
            </a:r>
          </a:p>
        </p:txBody>
      </p:sp>
      <p:sp>
        <p:nvSpPr>
          <p:cNvPr id="58" name="Rechthoek 57"/>
          <p:cNvSpPr/>
          <p:nvPr userDrawn="1"/>
        </p:nvSpPr>
        <p:spPr>
          <a:xfrm>
            <a:off x="10890666" y="4613534"/>
            <a:ext cx="1260000" cy="144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dirty="0">
                <a:solidFill>
                  <a:schemeClr val="tx1"/>
                </a:solidFill>
              </a:rPr>
              <a:t>helder blauw</a:t>
            </a:r>
          </a:p>
        </p:txBody>
      </p:sp>
      <p:sp>
        <p:nvSpPr>
          <p:cNvPr id="59" name="Rechthoek 58"/>
          <p:cNvSpPr/>
          <p:nvPr userDrawn="1"/>
        </p:nvSpPr>
        <p:spPr>
          <a:xfrm>
            <a:off x="10890666" y="4422454"/>
            <a:ext cx="1260000" cy="144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800" dirty="0">
              <a:solidFill>
                <a:schemeClr val="tx1"/>
              </a:solidFill>
            </a:endParaRPr>
          </a:p>
        </p:txBody>
      </p:sp>
      <p:sp>
        <p:nvSpPr>
          <p:cNvPr id="60" name="Rechthoek 59"/>
          <p:cNvSpPr/>
          <p:nvPr userDrawn="1"/>
        </p:nvSpPr>
        <p:spPr>
          <a:xfrm>
            <a:off x="10890666" y="2893814"/>
            <a:ext cx="1260000" cy="144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800" dirty="0">
              <a:solidFill>
                <a:schemeClr val="tx1"/>
              </a:solidFill>
            </a:endParaRPr>
          </a:p>
        </p:txBody>
      </p:sp>
      <p:sp>
        <p:nvSpPr>
          <p:cNvPr id="61" name="Rechthoek 60"/>
          <p:cNvSpPr/>
          <p:nvPr userDrawn="1"/>
        </p:nvSpPr>
        <p:spPr>
          <a:xfrm>
            <a:off x="10890666" y="1365174"/>
            <a:ext cx="1260000" cy="144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800" dirty="0">
              <a:solidFill>
                <a:schemeClr val="tx1"/>
              </a:solidFill>
            </a:endParaRPr>
          </a:p>
        </p:txBody>
      </p:sp>
      <p:sp>
        <p:nvSpPr>
          <p:cNvPr id="3" name="Tekstvak 2"/>
          <p:cNvSpPr txBox="1"/>
          <p:nvPr userDrawn="1"/>
        </p:nvSpPr>
        <p:spPr>
          <a:xfrm>
            <a:off x="1530000" y="684027"/>
            <a:ext cx="53088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Aanpassen PowerPoint sjabloon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07034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320"/>
            <a:ext cx="12190992" cy="5778530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30000" y="1548000"/>
            <a:ext cx="7920000" cy="43920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0887A-EE09-4C19-B96F-78BFCDFD3283}" type="datetime4">
              <a:rPr lang="nl-NL" smtClean="0"/>
              <a:t>17 juni 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87675-57ED-43FA-AE8C-DE416EA41EE1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jdelijke aanduiding voor titel 1"/>
          <p:cNvSpPr>
            <a:spLocks noGrp="1"/>
          </p:cNvSpPr>
          <p:nvPr>
            <p:ph type="title"/>
          </p:nvPr>
        </p:nvSpPr>
        <p:spPr>
          <a:xfrm>
            <a:off x="1530001" y="108000"/>
            <a:ext cx="6164762" cy="95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28" name="Ring 27"/>
          <p:cNvSpPr/>
          <p:nvPr userDrawn="1"/>
        </p:nvSpPr>
        <p:spPr>
          <a:xfrm>
            <a:off x="10550103" y="548626"/>
            <a:ext cx="792000" cy="792000"/>
          </a:xfrm>
          <a:prstGeom prst="donut">
            <a:avLst>
              <a:gd name="adj" fmla="val 48748"/>
            </a:avLst>
          </a:prstGeom>
          <a:solidFill>
            <a:srgbClr val="AF984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30" name="Tijdelijke aanduiding voor inhoud 29"/>
          <p:cNvSpPr>
            <a:spLocks noGrp="1"/>
          </p:cNvSpPr>
          <p:nvPr>
            <p:ph sz="quarter" idx="14" hasCustomPrompt="1"/>
          </p:nvPr>
        </p:nvSpPr>
        <p:spPr>
          <a:xfrm>
            <a:off x="7860810" y="555478"/>
            <a:ext cx="3467189" cy="8128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Plaats hier uw logo</a:t>
            </a:r>
          </a:p>
        </p:txBody>
      </p:sp>
    </p:spTree>
    <p:extLst>
      <p:ext uri="{BB962C8B-B14F-4D97-AF65-F5344CB8AC3E}">
        <p14:creationId xmlns:p14="http://schemas.microsoft.com/office/powerpoint/2010/main" val="1904441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1" y="5939690"/>
            <a:ext cx="12204000" cy="91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000" y="1058078"/>
            <a:ext cx="11076432" cy="2176272"/>
          </a:xfrm>
          <a:prstGeom prst="rect">
            <a:avLst/>
          </a:prstGeom>
        </p:spPr>
      </p:pic>
      <p:sp>
        <p:nvSpPr>
          <p:cNvPr id="9" name="Tijdelijke aanduiding voor inhoud 10"/>
          <p:cNvSpPr>
            <a:spLocks noGrp="1"/>
          </p:cNvSpPr>
          <p:nvPr>
            <p:ph sz="quarter" idx="14" hasCustomPrompt="1"/>
          </p:nvPr>
        </p:nvSpPr>
        <p:spPr>
          <a:xfrm>
            <a:off x="2648310" y="5043985"/>
            <a:ext cx="8691176" cy="12747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U ziet hier 6 iconen, klik op het ‘beeldscherm-icoon’ links onder,</a:t>
            </a:r>
            <a:br>
              <a:rPr lang="nl-NL" dirty="0"/>
            </a:br>
            <a:r>
              <a:rPr lang="nl-NL" dirty="0"/>
              <a:t>en selecteer uw logo.</a:t>
            </a:r>
            <a:br>
              <a:rPr lang="nl-NL" dirty="0"/>
            </a:br>
            <a:r>
              <a:rPr lang="nl-NL" dirty="0"/>
              <a:t>Schuif het logo vervolgens tot deze</a:t>
            </a:r>
            <a:br>
              <a:rPr lang="nl-NL" dirty="0"/>
            </a:br>
            <a:r>
              <a:rPr lang="nl-NL" dirty="0"/>
              <a:t>precies óp de ‘gouden cirkel’ rechts staat.</a:t>
            </a:r>
          </a:p>
        </p:txBody>
      </p:sp>
      <p:sp>
        <p:nvSpPr>
          <p:cNvPr id="10" name="Ring 9"/>
          <p:cNvSpPr/>
          <p:nvPr userDrawn="1"/>
        </p:nvSpPr>
        <p:spPr>
          <a:xfrm>
            <a:off x="10011918" y="5043985"/>
            <a:ext cx="1332000" cy="1332000"/>
          </a:xfrm>
          <a:prstGeom prst="donut">
            <a:avLst>
              <a:gd name="adj" fmla="val 48748"/>
            </a:avLst>
          </a:prstGeom>
          <a:solidFill>
            <a:srgbClr val="AF9844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418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kom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1" y="5939690"/>
            <a:ext cx="12204000" cy="91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723"/>
          <a:stretch/>
        </p:blipFill>
        <p:spPr>
          <a:xfrm>
            <a:off x="0" y="0"/>
            <a:ext cx="12192000" cy="4830792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000" y="1070302"/>
            <a:ext cx="11070336" cy="2340864"/>
          </a:xfrm>
          <a:prstGeom prst="rect">
            <a:avLst/>
          </a:prstGeom>
        </p:spPr>
      </p:pic>
      <p:sp>
        <p:nvSpPr>
          <p:cNvPr id="8" name="Tijdelijke aanduiding voor inhoud 10"/>
          <p:cNvSpPr>
            <a:spLocks noGrp="1"/>
          </p:cNvSpPr>
          <p:nvPr>
            <p:ph sz="quarter" idx="14" hasCustomPrompt="1"/>
          </p:nvPr>
        </p:nvSpPr>
        <p:spPr>
          <a:xfrm>
            <a:off x="2648310" y="5043985"/>
            <a:ext cx="8691176" cy="12747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U ziet hier 6 iconen, klik op het ‘beeldscherm-icoon’ links onder,</a:t>
            </a:r>
            <a:br>
              <a:rPr lang="nl-NL" dirty="0"/>
            </a:br>
            <a:r>
              <a:rPr lang="nl-NL" dirty="0"/>
              <a:t>en selecteer uw logo.</a:t>
            </a:r>
            <a:br>
              <a:rPr lang="nl-NL" dirty="0"/>
            </a:br>
            <a:r>
              <a:rPr lang="nl-NL" dirty="0"/>
              <a:t>Schuif het logo vervolgens tot deze</a:t>
            </a:r>
            <a:br>
              <a:rPr lang="nl-NL" dirty="0"/>
            </a:br>
            <a:r>
              <a:rPr lang="nl-NL" dirty="0"/>
              <a:t>precies óp de ‘gouden cirkel’ rechts staat.</a:t>
            </a:r>
          </a:p>
        </p:txBody>
      </p:sp>
      <p:sp>
        <p:nvSpPr>
          <p:cNvPr id="7" name="Ring 6"/>
          <p:cNvSpPr/>
          <p:nvPr userDrawn="1"/>
        </p:nvSpPr>
        <p:spPr>
          <a:xfrm>
            <a:off x="10011918" y="5043985"/>
            <a:ext cx="1332000" cy="1332000"/>
          </a:xfrm>
          <a:prstGeom prst="donut">
            <a:avLst>
              <a:gd name="adj" fmla="val 48748"/>
            </a:avLst>
          </a:prstGeom>
          <a:solidFill>
            <a:srgbClr val="AF9844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740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 userDrawn="1"/>
        </p:nvSpPr>
        <p:spPr>
          <a:xfrm>
            <a:off x="1" y="5939690"/>
            <a:ext cx="12204000" cy="91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530000" y="1152000"/>
            <a:ext cx="9931836" cy="862828"/>
          </a:xfrm>
        </p:spPr>
        <p:txBody>
          <a:bodyPr anchor="b">
            <a:normAutofit/>
          </a:bodyPr>
          <a:lstStyle>
            <a:lvl1pPr algn="l">
              <a:defRPr sz="5000" b="0"/>
            </a:lvl1pPr>
          </a:lstStyle>
          <a:p>
            <a:r>
              <a:rPr lang="nl-NL" dirty="0"/>
              <a:t>Inhoud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30000" y="2088000"/>
            <a:ext cx="9931836" cy="3100387"/>
          </a:xfrm>
        </p:spPr>
        <p:txBody>
          <a:bodyPr>
            <a:normAutofit/>
          </a:bodyPr>
          <a:lstStyle>
            <a:lvl1pPr marL="360000" indent="-360000" algn="l">
              <a:spcBef>
                <a:spcPts val="300"/>
              </a:spcBef>
              <a:buFont typeface="+mj-lt"/>
              <a:buAutoNum type="arabicPeriod"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D7D5-1C1B-4970-A58E-05906E333E75}" type="datetime4">
              <a:rPr lang="nl-NL" smtClean="0"/>
              <a:t>17 juni 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87675-57ED-43FA-AE8C-DE416EA41EE1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000" y="1062000"/>
            <a:ext cx="10980000" cy="37993"/>
          </a:xfrm>
          <a:prstGeom prst="rect">
            <a:avLst/>
          </a:prstGeom>
        </p:spPr>
      </p:pic>
      <p:sp>
        <p:nvSpPr>
          <p:cNvPr id="10" name="Ring 9"/>
          <p:cNvSpPr/>
          <p:nvPr userDrawn="1"/>
        </p:nvSpPr>
        <p:spPr>
          <a:xfrm>
            <a:off x="10550105" y="5423238"/>
            <a:ext cx="792000" cy="792000"/>
          </a:xfrm>
          <a:prstGeom prst="donut">
            <a:avLst>
              <a:gd name="adj" fmla="val 48748"/>
            </a:avLst>
          </a:prstGeom>
          <a:solidFill>
            <a:srgbClr val="AF984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Tijdelijke aanduiding voor inhoud 29"/>
          <p:cNvSpPr>
            <a:spLocks noGrp="1"/>
          </p:cNvSpPr>
          <p:nvPr>
            <p:ph sz="quarter" idx="14" hasCustomPrompt="1"/>
          </p:nvPr>
        </p:nvSpPr>
        <p:spPr>
          <a:xfrm>
            <a:off x="7867918" y="5430090"/>
            <a:ext cx="3467189" cy="8128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Plaats hier uw logo</a:t>
            </a:r>
          </a:p>
        </p:txBody>
      </p:sp>
    </p:spTree>
    <p:extLst>
      <p:ext uri="{BB962C8B-B14F-4D97-AF65-F5344CB8AC3E}">
        <p14:creationId xmlns:p14="http://schemas.microsoft.com/office/powerpoint/2010/main" val="199303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320"/>
            <a:ext cx="12195530" cy="5780680"/>
          </a:xfrm>
          <a:prstGeom prst="rect">
            <a:avLst/>
          </a:prstGeom>
        </p:spPr>
      </p:pic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530001" y="1551243"/>
            <a:ext cx="4337400" cy="444864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305496" y="1551235"/>
            <a:ext cx="5049892" cy="444864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50C-5D97-4143-AD20-070E603B3C7C}" type="datetime4">
              <a:rPr lang="nl-NL" smtClean="0"/>
              <a:t>17 juni 2024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>
          <a:xfrm>
            <a:off x="2947098" y="6479689"/>
            <a:ext cx="7657792" cy="249438"/>
          </a:xfr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10604890" y="6479689"/>
            <a:ext cx="750498" cy="241786"/>
          </a:xfrm>
        </p:spPr>
        <p:txBody>
          <a:bodyPr/>
          <a:lstStyle/>
          <a:p>
            <a:fld id="{06787675-57ED-43FA-AE8C-DE416EA41EE1}" type="slidenum">
              <a:rPr lang="nl-NL" smtClean="0"/>
              <a:t>‹nr.›</a:t>
            </a:fld>
            <a:endParaRPr lang="nl-NL"/>
          </a:p>
        </p:txBody>
      </p:sp>
      <p:sp>
        <p:nvSpPr>
          <p:cNvPr id="12" name="Tijdelijke aanduiding voor titel 1"/>
          <p:cNvSpPr>
            <a:spLocks noGrp="1"/>
          </p:cNvSpPr>
          <p:nvPr>
            <p:ph type="title"/>
          </p:nvPr>
        </p:nvSpPr>
        <p:spPr>
          <a:xfrm>
            <a:off x="1530001" y="108000"/>
            <a:ext cx="6164762" cy="95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34" y="1548000"/>
            <a:ext cx="38029" cy="4500000"/>
          </a:xfrm>
          <a:prstGeom prst="rect">
            <a:avLst/>
          </a:prstGeom>
        </p:spPr>
      </p:pic>
      <p:sp>
        <p:nvSpPr>
          <p:cNvPr id="17" name="Ring 16"/>
          <p:cNvSpPr/>
          <p:nvPr userDrawn="1"/>
        </p:nvSpPr>
        <p:spPr>
          <a:xfrm>
            <a:off x="10550103" y="548626"/>
            <a:ext cx="792000" cy="792000"/>
          </a:xfrm>
          <a:prstGeom prst="donut">
            <a:avLst>
              <a:gd name="adj" fmla="val 48748"/>
            </a:avLst>
          </a:prstGeom>
          <a:solidFill>
            <a:srgbClr val="AF984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8" name="Tijdelijke aanduiding voor inhoud 29"/>
          <p:cNvSpPr>
            <a:spLocks noGrp="1"/>
          </p:cNvSpPr>
          <p:nvPr>
            <p:ph sz="quarter" idx="14" hasCustomPrompt="1"/>
          </p:nvPr>
        </p:nvSpPr>
        <p:spPr>
          <a:xfrm>
            <a:off x="7876542" y="555478"/>
            <a:ext cx="3467189" cy="8128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Plaats hier uw logo</a:t>
            </a:r>
          </a:p>
        </p:txBody>
      </p:sp>
    </p:spTree>
    <p:extLst>
      <p:ext uri="{BB962C8B-B14F-4D97-AF65-F5344CB8AC3E}">
        <p14:creationId xmlns:p14="http://schemas.microsoft.com/office/powerpoint/2010/main" val="3146327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320"/>
            <a:ext cx="12195530" cy="5780680"/>
          </a:xfrm>
          <a:prstGeom prst="rect">
            <a:avLst/>
          </a:prstGeom>
        </p:spPr>
      </p:pic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530001" y="1551243"/>
            <a:ext cx="4337400" cy="444864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50C-5D97-4143-AD20-070E603B3C7C}" type="datetime4">
              <a:rPr lang="nl-NL" smtClean="0"/>
              <a:t>17 juni 2024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>
          <a:xfrm>
            <a:off x="2947098" y="6479689"/>
            <a:ext cx="7657792" cy="249438"/>
          </a:xfr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10604890" y="6479689"/>
            <a:ext cx="750498" cy="241786"/>
          </a:xfrm>
        </p:spPr>
        <p:txBody>
          <a:bodyPr/>
          <a:lstStyle/>
          <a:p>
            <a:fld id="{06787675-57ED-43FA-AE8C-DE416EA41EE1}" type="slidenum">
              <a:rPr lang="nl-NL" smtClean="0"/>
              <a:t>‹nr.›</a:t>
            </a:fld>
            <a:endParaRPr lang="nl-NL"/>
          </a:p>
        </p:txBody>
      </p:sp>
      <p:sp>
        <p:nvSpPr>
          <p:cNvPr id="12" name="Tijdelijke aanduiding voor titel 1"/>
          <p:cNvSpPr>
            <a:spLocks noGrp="1"/>
          </p:cNvSpPr>
          <p:nvPr>
            <p:ph type="title"/>
          </p:nvPr>
        </p:nvSpPr>
        <p:spPr>
          <a:xfrm>
            <a:off x="1530001" y="108000"/>
            <a:ext cx="6164762" cy="95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34" y="1548000"/>
            <a:ext cx="38029" cy="4500000"/>
          </a:xfrm>
          <a:prstGeom prst="rect">
            <a:avLst/>
          </a:prstGeom>
        </p:spPr>
      </p:pic>
      <p:sp>
        <p:nvSpPr>
          <p:cNvPr id="17" name="Ring 16"/>
          <p:cNvSpPr/>
          <p:nvPr userDrawn="1"/>
        </p:nvSpPr>
        <p:spPr>
          <a:xfrm>
            <a:off x="10550103" y="548626"/>
            <a:ext cx="792000" cy="792000"/>
          </a:xfrm>
          <a:prstGeom prst="donut">
            <a:avLst>
              <a:gd name="adj" fmla="val 48748"/>
            </a:avLst>
          </a:prstGeom>
          <a:solidFill>
            <a:srgbClr val="AF984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8" name="Tijdelijke aanduiding voor inhoud 29"/>
          <p:cNvSpPr>
            <a:spLocks noGrp="1"/>
          </p:cNvSpPr>
          <p:nvPr>
            <p:ph sz="quarter" idx="14" hasCustomPrompt="1"/>
          </p:nvPr>
        </p:nvSpPr>
        <p:spPr>
          <a:xfrm>
            <a:off x="7876542" y="555478"/>
            <a:ext cx="3467189" cy="8128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Plaats hier uw logo</a:t>
            </a:r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5"/>
          </p:nvPr>
        </p:nvSpPr>
        <p:spPr>
          <a:xfrm>
            <a:off x="6305496" y="1631684"/>
            <a:ext cx="5886504" cy="4292866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114127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t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1080000"/>
            <a:ext cx="12204000" cy="577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9999" y="108000"/>
            <a:ext cx="6182015" cy="950976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78A59-888E-4363-ABBF-FEF5C4BFEAB7}" type="datetime4">
              <a:rPr lang="nl-NL" smtClean="0"/>
              <a:t>17 juni 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87675-57ED-43FA-AE8C-DE416EA41EE1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621765"/>
            <a:ext cx="12204000" cy="4855975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r>
              <a:rPr lang="nl-NL" dirty="0"/>
              <a:t>Klik in het midden om een foto te plaatsen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4"/>
          </p:nvPr>
        </p:nvSpPr>
        <p:spPr>
          <a:xfrm>
            <a:off x="1620000" y="5039999"/>
            <a:ext cx="7736270" cy="900000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>
              <a:buFontTx/>
              <a:buNone/>
              <a:defRPr sz="1800"/>
            </a:lvl1pPr>
            <a:lvl2pPr marL="270000" indent="0">
              <a:buFontTx/>
              <a:buNone/>
              <a:defRPr/>
            </a:lvl2pPr>
            <a:lvl3pPr marL="540000" indent="0">
              <a:buFontTx/>
              <a:buNone/>
              <a:defRPr/>
            </a:lvl3pPr>
            <a:lvl4pPr marL="810000" indent="0">
              <a:buFontTx/>
              <a:buNone/>
              <a:defRPr/>
            </a:lvl4pPr>
            <a:lvl5pPr marL="1080000" indent="0">
              <a:buFontTx/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4" name="Ring 13"/>
          <p:cNvSpPr/>
          <p:nvPr userDrawn="1"/>
        </p:nvSpPr>
        <p:spPr>
          <a:xfrm>
            <a:off x="10550103" y="548626"/>
            <a:ext cx="792000" cy="792000"/>
          </a:xfrm>
          <a:prstGeom prst="donut">
            <a:avLst>
              <a:gd name="adj" fmla="val 48748"/>
            </a:avLst>
          </a:prstGeom>
          <a:solidFill>
            <a:srgbClr val="AF984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5" name="Tijdelijke aanduiding voor inhoud 29"/>
          <p:cNvSpPr>
            <a:spLocks noGrp="1"/>
          </p:cNvSpPr>
          <p:nvPr>
            <p:ph sz="quarter" idx="15" hasCustomPrompt="1"/>
          </p:nvPr>
        </p:nvSpPr>
        <p:spPr>
          <a:xfrm>
            <a:off x="7876542" y="555478"/>
            <a:ext cx="3467189" cy="8128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Plaats hier uw logo</a:t>
            </a:r>
          </a:p>
        </p:txBody>
      </p:sp>
    </p:spTree>
    <p:extLst>
      <p:ext uri="{BB962C8B-B14F-4D97-AF65-F5344CB8AC3E}">
        <p14:creationId xmlns:p14="http://schemas.microsoft.com/office/powerpoint/2010/main" val="734023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raag en Antwo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320"/>
            <a:ext cx="12195530" cy="5780680"/>
          </a:xfrm>
          <a:prstGeom prst="rect">
            <a:avLst/>
          </a:prstGeom>
        </p:spPr>
      </p:pic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53035-5C8F-4C75-9FD5-EF078BD3D5D2}" type="datetime4">
              <a:rPr lang="nl-NL" smtClean="0"/>
              <a:t>17 juni 2024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87675-57ED-43FA-AE8C-DE416EA41EE1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/>
          </p:nvPr>
        </p:nvSpPr>
        <p:spPr>
          <a:xfrm>
            <a:off x="1529999" y="1548000"/>
            <a:ext cx="7928627" cy="1653364"/>
          </a:xfrm>
        </p:spPr>
        <p:txBody>
          <a:bodyPr anchor="b"/>
          <a:lstStyle>
            <a:lvl1pPr marL="0" indent="0">
              <a:buFontTx/>
              <a:buNone/>
              <a:defRPr/>
            </a:lvl1pPr>
            <a:lvl2pPr marL="270000" indent="0">
              <a:buFontTx/>
              <a:buNone/>
              <a:defRPr/>
            </a:lvl2pPr>
            <a:lvl3pPr marL="540000" indent="0">
              <a:buFontTx/>
              <a:buNone/>
              <a:defRPr/>
            </a:lvl3pPr>
            <a:lvl4pPr marL="810000" indent="0">
              <a:buFontTx/>
              <a:buNone/>
              <a:defRPr/>
            </a:lvl4pPr>
            <a:lvl5pPr marL="1080000" indent="0">
              <a:buFontTx/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jdelijke aanduiding voor tekst 7"/>
          <p:cNvSpPr>
            <a:spLocks noGrp="1"/>
          </p:cNvSpPr>
          <p:nvPr>
            <p:ph type="body" sz="quarter" idx="14"/>
          </p:nvPr>
        </p:nvSpPr>
        <p:spPr>
          <a:xfrm>
            <a:off x="1529999" y="3444659"/>
            <a:ext cx="7928627" cy="2487968"/>
          </a:xfrm>
          <a:noFill/>
        </p:spPr>
        <p:txBody>
          <a:bodyPr lIns="90000" rIns="90000" anchor="t"/>
          <a:lstStyle>
            <a:lvl1pPr marL="0" indent="0">
              <a:buFontTx/>
              <a:buNone/>
              <a:defRPr baseline="0">
                <a:solidFill>
                  <a:schemeClr val="tx2"/>
                </a:solidFill>
              </a:defRPr>
            </a:lvl1pPr>
            <a:lvl2pPr marL="270000" indent="0">
              <a:buFontTx/>
              <a:buNone/>
              <a:defRPr/>
            </a:lvl2pPr>
            <a:lvl3pPr marL="540000" indent="0">
              <a:buFontTx/>
              <a:buNone/>
              <a:defRPr/>
            </a:lvl3pPr>
            <a:lvl4pPr marL="810000" indent="0">
              <a:buFontTx/>
              <a:buNone/>
              <a:defRPr/>
            </a:lvl4pPr>
            <a:lvl5pPr marL="1080000" indent="0">
              <a:buFontTx/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3" name="Ring 12"/>
          <p:cNvSpPr/>
          <p:nvPr userDrawn="1"/>
        </p:nvSpPr>
        <p:spPr>
          <a:xfrm>
            <a:off x="10550103" y="548626"/>
            <a:ext cx="792000" cy="792000"/>
          </a:xfrm>
          <a:prstGeom prst="donut">
            <a:avLst>
              <a:gd name="adj" fmla="val 48748"/>
            </a:avLst>
          </a:prstGeom>
          <a:solidFill>
            <a:srgbClr val="AF984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4" name="Tijdelijke aanduiding voor inhoud 29"/>
          <p:cNvSpPr>
            <a:spLocks noGrp="1"/>
          </p:cNvSpPr>
          <p:nvPr>
            <p:ph sz="quarter" idx="15" hasCustomPrompt="1"/>
          </p:nvPr>
        </p:nvSpPr>
        <p:spPr>
          <a:xfrm>
            <a:off x="7876542" y="555478"/>
            <a:ext cx="3467189" cy="8128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Plaats hier uw logo</a:t>
            </a:r>
          </a:p>
        </p:txBody>
      </p:sp>
      <p:sp>
        <p:nvSpPr>
          <p:cNvPr id="6" name="Tekstvak 5"/>
          <p:cNvSpPr txBox="1"/>
          <p:nvPr userDrawn="1"/>
        </p:nvSpPr>
        <p:spPr>
          <a:xfrm>
            <a:off x="1529999" y="504978"/>
            <a:ext cx="5616100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nl-NL" sz="3000" b="1" dirty="0"/>
              <a:t>Vraag &amp; </a:t>
            </a:r>
            <a:r>
              <a:rPr lang="nl-NL" sz="3000" b="1" dirty="0">
                <a:solidFill>
                  <a:schemeClr val="bg1"/>
                </a:solidFill>
              </a:rPr>
              <a:t>Antwoord</a:t>
            </a:r>
          </a:p>
        </p:txBody>
      </p:sp>
    </p:spTree>
    <p:extLst>
      <p:ext uri="{BB962C8B-B14F-4D97-AF65-F5344CB8AC3E}">
        <p14:creationId xmlns:p14="http://schemas.microsoft.com/office/powerpoint/2010/main" val="408100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530000" y="108000"/>
            <a:ext cx="9900000" cy="95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530000" y="1548000"/>
            <a:ext cx="7920000" cy="4391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530000" y="6479689"/>
            <a:ext cx="1417099" cy="250412"/>
          </a:xfrm>
          <a:prstGeom prst="rect">
            <a:avLst/>
          </a:prstGeom>
        </p:spPr>
        <p:txBody>
          <a:bodyPr vert="horz" lIns="91440" tIns="36000" rIns="91440" bIns="360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2D0E4-1594-422C-B066-71613E3670E8}" type="datetime4">
              <a:rPr lang="nl-NL" smtClean="0"/>
              <a:t>17 juni 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947098" y="6479689"/>
            <a:ext cx="5752404" cy="252000"/>
          </a:xfrm>
          <a:prstGeom prst="rect">
            <a:avLst/>
          </a:prstGeom>
        </p:spPr>
        <p:txBody>
          <a:bodyPr vert="horz" lIns="91440" tIns="36000" rIns="91440" bIns="360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08128" y="6478715"/>
            <a:ext cx="750498" cy="252000"/>
          </a:xfrm>
          <a:prstGeom prst="rect">
            <a:avLst/>
          </a:prstGeom>
        </p:spPr>
        <p:txBody>
          <a:bodyPr vert="horz" lIns="91440" tIns="36000" rIns="91440" bIns="360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87675-57ED-43FA-AE8C-DE416EA41E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9938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7" r:id="rId4"/>
    <p:sldLayoutId id="2147483660" r:id="rId5"/>
    <p:sldLayoutId id="2147483653" r:id="rId6"/>
    <p:sldLayoutId id="2147483663" r:id="rId7"/>
    <p:sldLayoutId id="2147483654" r:id="rId8"/>
    <p:sldLayoutId id="2147483658" r:id="rId9"/>
    <p:sldLayoutId id="2147483656" r:id="rId10"/>
    <p:sldLayoutId id="214748366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27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50000" indent="-27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91265" y="370604"/>
            <a:ext cx="9931836" cy="862828"/>
          </a:xfrm>
        </p:spPr>
        <p:txBody>
          <a:bodyPr/>
          <a:lstStyle/>
          <a:p>
            <a:r>
              <a:rPr lang="en-US" dirty="0"/>
              <a:t>BOLSCHER BRUG DEIJL NOTARISSEN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91265" y="1486512"/>
            <a:ext cx="9931836" cy="3458712"/>
          </a:xfrm>
        </p:spPr>
        <p:txBody>
          <a:bodyPr>
            <a:normAutofit fontScale="25000" lnSpcReduction="20000"/>
          </a:bodyPr>
          <a:lstStyle/>
          <a:p>
            <a:pPr algn="ctr"/>
            <a:endParaRPr lang="en-US" sz="7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400" dirty="0" err="1">
                <a:latin typeface="Arial" panose="020B0604020202020204" pitchFamily="34" charset="0"/>
                <a:cs typeface="Arial" panose="020B0604020202020204" pitchFamily="34" charset="0"/>
              </a:rPr>
              <a:t>WensboomLeusden</a:t>
            </a:r>
            <a:r>
              <a:rPr lang="en-US" sz="1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21 </a:t>
            </a:r>
            <a:r>
              <a:rPr lang="en-US" sz="8000" dirty="0" err="1">
                <a:latin typeface="Arial" panose="020B0604020202020204" pitchFamily="34" charset="0"/>
                <a:cs typeface="Arial" panose="020B0604020202020204" pitchFamily="34" charset="0"/>
              </a:rPr>
              <a:t>maart</a:t>
            </a: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en-US" sz="1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11200" dirty="0">
                <a:latin typeface="Calibri" panose="020F0502020204030204" pitchFamily="34" charset="0"/>
                <a:cs typeface="Calibri" panose="020F0502020204030204" pitchFamily="34" charset="0"/>
              </a:rPr>
              <a:t>NUT EN NOODZAAK VAN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11200" dirty="0">
                <a:latin typeface="Calibri" panose="020F0502020204030204" pitchFamily="34" charset="0"/>
                <a:cs typeface="Calibri" panose="020F0502020204030204" pitchFamily="34" charset="0"/>
              </a:rPr>
              <a:t>* HET TESTAMENT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11200" dirty="0">
                <a:latin typeface="Calibri" panose="020F0502020204030204" pitchFamily="34" charset="0"/>
                <a:cs typeface="Calibri" panose="020F0502020204030204" pitchFamily="34" charset="0"/>
              </a:rPr>
              <a:t>* HET LEVENSTESTAMENT</a:t>
            </a:r>
          </a:p>
          <a:p>
            <a:endParaRPr lang="en-US" sz="7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7600" dirty="0">
                <a:latin typeface="Arial" panose="020B0604020202020204" pitchFamily="34" charset="0"/>
                <a:cs typeface="Arial" panose="020B0604020202020204" pitchFamily="34" charset="0"/>
              </a:rPr>
              <a:t>Door: </a:t>
            </a:r>
            <a:r>
              <a:rPr lang="en-US" sz="7600" dirty="0" err="1">
                <a:latin typeface="Arial" panose="020B0604020202020204" pitchFamily="34" charset="0"/>
                <a:cs typeface="Arial" panose="020B0604020202020204" pitchFamily="34" charset="0"/>
              </a:rPr>
              <a:t>mr.</a:t>
            </a:r>
            <a:r>
              <a:rPr lang="en-US" sz="7600" dirty="0">
                <a:latin typeface="Arial" panose="020B0604020202020204" pitchFamily="34" charset="0"/>
                <a:cs typeface="Arial" panose="020B0604020202020204" pitchFamily="34" charset="0"/>
              </a:rPr>
              <a:t> Guido van der Brug, </a:t>
            </a:r>
            <a:r>
              <a:rPr lang="en-US" sz="7600" dirty="0" err="1">
                <a:latin typeface="Arial" panose="020B0604020202020204" pitchFamily="34" charset="0"/>
                <a:cs typeface="Arial" panose="020B0604020202020204" pitchFamily="34" charset="0"/>
              </a:rPr>
              <a:t>Notaris</a:t>
            </a:r>
            <a:r>
              <a:rPr lang="en-US" sz="7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600" dirty="0" err="1">
                <a:latin typeface="Arial" panose="020B0604020202020204" pitchFamily="34" charset="0"/>
                <a:cs typeface="Arial" panose="020B0604020202020204" pitchFamily="34" charset="0"/>
              </a:rPr>
              <a:t>bij</a:t>
            </a:r>
            <a:r>
              <a:rPr lang="en-US" sz="7600" dirty="0">
                <a:latin typeface="Arial" panose="020B0604020202020204" pitchFamily="34" charset="0"/>
                <a:cs typeface="Arial" panose="020B0604020202020204" pitchFamily="34" charset="0"/>
              </a:rPr>
              <a:t> BolscherBrugDeijl </a:t>
            </a:r>
            <a:r>
              <a:rPr lang="en-US" sz="7600" dirty="0" err="1">
                <a:latin typeface="Arial" panose="020B0604020202020204" pitchFamily="34" charset="0"/>
                <a:cs typeface="Arial" panose="020B0604020202020204" pitchFamily="34" charset="0"/>
              </a:rPr>
              <a:t>notarissen</a:t>
            </a:r>
            <a:endParaRPr lang="nl-NL" sz="7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  <a:p>
            <a:endParaRPr lang="en-US" dirty="0"/>
          </a:p>
          <a:p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561" y="4945224"/>
            <a:ext cx="4760277" cy="1418254"/>
          </a:xfrm>
        </p:spPr>
      </p:pic>
    </p:spTree>
    <p:extLst>
      <p:ext uri="{BB962C8B-B14F-4D97-AF65-F5344CB8AC3E}">
        <p14:creationId xmlns:p14="http://schemas.microsoft.com/office/powerpoint/2010/main" val="1343084093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88436" y="312415"/>
            <a:ext cx="9931836" cy="862828"/>
          </a:xfrm>
        </p:spPr>
        <p:txBody>
          <a:bodyPr>
            <a:normAutofit/>
          </a:bodyPr>
          <a:lstStyle/>
          <a:p>
            <a:r>
              <a:rPr lang="en-US" sz="4500" dirty="0" err="1"/>
              <a:t>Waarom</a:t>
            </a:r>
            <a:r>
              <a:rPr lang="en-US" sz="4500" dirty="0"/>
              <a:t> </a:t>
            </a:r>
            <a:r>
              <a:rPr lang="en-US" sz="4500" dirty="0" err="1"/>
              <a:t>een</a:t>
            </a:r>
            <a:r>
              <a:rPr lang="en-US" sz="4500" dirty="0"/>
              <a:t> testament?</a:t>
            </a:r>
            <a:endParaRPr lang="nl-NL" sz="4500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73" y="5380734"/>
            <a:ext cx="2728110" cy="812800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293" y="1611532"/>
            <a:ext cx="5640402" cy="291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03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530000" y="108000"/>
            <a:ext cx="6925067" cy="950976"/>
          </a:xfrm>
        </p:spPr>
        <p:txBody>
          <a:bodyPr>
            <a:noAutofit/>
          </a:bodyPr>
          <a:lstStyle/>
          <a:p>
            <a:r>
              <a:rPr lang="en-US" sz="3600" dirty="0" err="1"/>
              <a:t>Belasting</a:t>
            </a:r>
            <a:r>
              <a:rPr lang="en-US" sz="3600" dirty="0"/>
              <a:t> </a:t>
            </a:r>
            <a:r>
              <a:rPr lang="en-US" sz="3600" dirty="0" err="1"/>
              <a:t>voorkomen</a:t>
            </a:r>
            <a:r>
              <a:rPr lang="en-US" sz="3600" dirty="0"/>
              <a:t> </a:t>
            </a:r>
            <a:r>
              <a:rPr lang="en-US" sz="3600" dirty="0" err="1"/>
              <a:t>bij</a:t>
            </a:r>
            <a:r>
              <a:rPr lang="en-US" sz="3600" dirty="0"/>
              <a:t> </a:t>
            </a:r>
            <a:r>
              <a:rPr lang="en-US" sz="3600" dirty="0" err="1"/>
              <a:t>overlijden</a:t>
            </a:r>
            <a:endParaRPr lang="nl-NL" sz="3600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959" y="475862"/>
            <a:ext cx="2964514" cy="883233"/>
          </a:xfrm>
        </p:spPr>
      </p:pic>
      <p:pic>
        <p:nvPicPr>
          <p:cNvPr id="7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2850" y="1114816"/>
            <a:ext cx="5372762" cy="5361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47264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30000" y="304102"/>
            <a:ext cx="9931836" cy="862828"/>
          </a:xfrm>
        </p:spPr>
        <p:txBody>
          <a:bodyPr/>
          <a:lstStyle/>
          <a:p>
            <a:r>
              <a:rPr lang="en-US" sz="4500" dirty="0" err="1"/>
              <a:t>Erfbelasting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ontvangen</a:t>
            </a:r>
            <a:r>
              <a:rPr lang="en-US" dirty="0"/>
              <a:t> </a:t>
            </a:r>
            <a:r>
              <a:rPr lang="en-US" dirty="0" err="1"/>
              <a:t>erfenis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63498" y="1399180"/>
            <a:ext cx="9931836" cy="369652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Degene</a:t>
            </a:r>
            <a:r>
              <a:rPr lang="en-US" sz="3000" dirty="0">
                <a:solidFill>
                  <a:schemeClr val="bg1"/>
                </a:solidFill>
              </a:rPr>
              <a:t> die </a:t>
            </a:r>
            <a:r>
              <a:rPr lang="en-US" sz="3000" dirty="0" err="1">
                <a:solidFill>
                  <a:schemeClr val="bg1"/>
                </a:solidFill>
              </a:rPr>
              <a:t>een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erfenis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ontvangt</a:t>
            </a:r>
            <a:r>
              <a:rPr lang="en-US" sz="3000" dirty="0">
                <a:solidFill>
                  <a:schemeClr val="bg1"/>
                </a:solidFill>
              </a:rPr>
              <a:t>, </a:t>
            </a:r>
            <a:r>
              <a:rPr lang="en-US" sz="3000" dirty="0" err="1">
                <a:solidFill>
                  <a:schemeClr val="bg1"/>
                </a:solidFill>
              </a:rPr>
              <a:t>moet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erfbelasting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betalen</a:t>
            </a:r>
            <a:r>
              <a:rPr lang="en-US" sz="3000" dirty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Je </a:t>
            </a:r>
            <a:r>
              <a:rPr lang="en-US" sz="3000" dirty="0" err="1">
                <a:solidFill>
                  <a:schemeClr val="bg1"/>
                </a:solidFill>
              </a:rPr>
              <a:t>hoeft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alleen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belasting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te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betalen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voor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zover</a:t>
            </a:r>
            <a:r>
              <a:rPr lang="en-US" sz="3000" dirty="0">
                <a:solidFill>
                  <a:schemeClr val="bg1"/>
                </a:solidFill>
              </a:rPr>
              <a:t> je </a:t>
            </a:r>
            <a:r>
              <a:rPr lang="en-US" sz="3000" dirty="0" err="1">
                <a:solidFill>
                  <a:schemeClr val="bg1"/>
                </a:solidFill>
              </a:rPr>
              <a:t>meer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krijgt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dan</a:t>
            </a:r>
            <a:r>
              <a:rPr lang="en-US" sz="3000" dirty="0">
                <a:solidFill>
                  <a:schemeClr val="bg1"/>
                </a:solidFill>
              </a:rPr>
              <a:t> het </a:t>
            </a:r>
            <a:r>
              <a:rPr lang="en-US" sz="3000" dirty="0" err="1">
                <a:solidFill>
                  <a:schemeClr val="bg1"/>
                </a:solidFill>
              </a:rPr>
              <a:t>vrijgestelde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bedrag</a:t>
            </a:r>
            <a:r>
              <a:rPr lang="en-US" sz="3000" dirty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De wet die de </a:t>
            </a:r>
            <a:r>
              <a:rPr lang="en-US" sz="3000" dirty="0" err="1">
                <a:solidFill>
                  <a:schemeClr val="bg1"/>
                </a:solidFill>
              </a:rPr>
              <a:t>erfbelasting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regelt</a:t>
            </a:r>
            <a:r>
              <a:rPr lang="en-US" sz="3000" dirty="0">
                <a:solidFill>
                  <a:schemeClr val="bg1"/>
                </a:solidFill>
              </a:rPr>
              <a:t> is op 1 </a:t>
            </a:r>
            <a:r>
              <a:rPr lang="en-US" sz="3000" dirty="0" err="1">
                <a:solidFill>
                  <a:schemeClr val="bg1"/>
                </a:solidFill>
              </a:rPr>
              <a:t>januari</a:t>
            </a:r>
            <a:r>
              <a:rPr lang="en-US" sz="3000" dirty="0">
                <a:solidFill>
                  <a:schemeClr val="bg1"/>
                </a:solidFill>
              </a:rPr>
              <a:t> 2010 </a:t>
            </a:r>
            <a:r>
              <a:rPr lang="en-US" sz="3000" dirty="0" err="1">
                <a:solidFill>
                  <a:schemeClr val="bg1"/>
                </a:solidFill>
              </a:rPr>
              <a:t>ingrijpend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gewijzigd</a:t>
            </a:r>
            <a:r>
              <a:rPr lang="en-US" sz="3000" dirty="0">
                <a:solidFill>
                  <a:schemeClr val="bg1"/>
                </a:solidFill>
              </a:rPr>
              <a:t> (</a:t>
            </a:r>
            <a:r>
              <a:rPr lang="en-US" sz="3000" i="1" dirty="0" err="1">
                <a:solidFill>
                  <a:schemeClr val="bg1"/>
                </a:solidFill>
              </a:rPr>
              <a:t>kan</a:t>
            </a:r>
            <a:r>
              <a:rPr lang="en-US" sz="3000" i="1" dirty="0">
                <a:solidFill>
                  <a:schemeClr val="bg1"/>
                </a:solidFill>
              </a:rPr>
              <a:t> al </a:t>
            </a:r>
            <a:r>
              <a:rPr lang="en-US" sz="3000" i="1" dirty="0" err="1">
                <a:solidFill>
                  <a:schemeClr val="bg1"/>
                </a:solidFill>
              </a:rPr>
              <a:t>een</a:t>
            </a:r>
            <a:r>
              <a:rPr lang="en-US" sz="3000" i="1" dirty="0">
                <a:solidFill>
                  <a:schemeClr val="bg1"/>
                </a:solidFill>
              </a:rPr>
              <a:t> </a:t>
            </a:r>
            <a:r>
              <a:rPr lang="en-US" sz="3000" i="1" dirty="0" err="1">
                <a:solidFill>
                  <a:schemeClr val="bg1"/>
                </a:solidFill>
              </a:rPr>
              <a:t>reden</a:t>
            </a:r>
            <a:r>
              <a:rPr lang="en-US" sz="3000" i="1" dirty="0">
                <a:solidFill>
                  <a:schemeClr val="bg1"/>
                </a:solidFill>
              </a:rPr>
              <a:t> </a:t>
            </a:r>
            <a:r>
              <a:rPr lang="en-US" sz="3000" i="1" dirty="0" err="1">
                <a:solidFill>
                  <a:schemeClr val="bg1"/>
                </a:solidFill>
              </a:rPr>
              <a:t>zijn</a:t>
            </a:r>
            <a:r>
              <a:rPr lang="en-US" sz="3000" i="1" dirty="0">
                <a:solidFill>
                  <a:schemeClr val="bg1"/>
                </a:solidFill>
              </a:rPr>
              <a:t> om testament </a:t>
            </a:r>
            <a:r>
              <a:rPr lang="en-US" sz="3000" i="1" dirty="0" err="1">
                <a:solidFill>
                  <a:schemeClr val="bg1"/>
                </a:solidFill>
              </a:rPr>
              <a:t>aan</a:t>
            </a:r>
            <a:r>
              <a:rPr lang="en-US" sz="3000" i="1" dirty="0">
                <a:solidFill>
                  <a:schemeClr val="bg1"/>
                </a:solidFill>
              </a:rPr>
              <a:t> </a:t>
            </a:r>
            <a:r>
              <a:rPr lang="en-US" sz="3000" i="1" dirty="0" err="1">
                <a:solidFill>
                  <a:schemeClr val="bg1"/>
                </a:solidFill>
              </a:rPr>
              <a:t>te</a:t>
            </a:r>
            <a:r>
              <a:rPr lang="en-US" sz="3000" i="1" dirty="0">
                <a:solidFill>
                  <a:schemeClr val="bg1"/>
                </a:solidFill>
              </a:rPr>
              <a:t> </a:t>
            </a:r>
            <a:r>
              <a:rPr lang="en-US" sz="3000" i="1" dirty="0" err="1">
                <a:solidFill>
                  <a:schemeClr val="bg1"/>
                </a:solidFill>
              </a:rPr>
              <a:t>passen</a:t>
            </a:r>
            <a:r>
              <a:rPr lang="en-US" sz="3000" i="1" dirty="0">
                <a:solidFill>
                  <a:schemeClr val="bg1"/>
                </a:solidFill>
              </a:rPr>
              <a:t>)</a:t>
            </a:r>
            <a:endParaRPr lang="nl-NL" sz="3000" i="1" dirty="0">
              <a:solidFill>
                <a:schemeClr val="bg1"/>
              </a:solidFill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73" y="5380734"/>
            <a:ext cx="2728110" cy="812800"/>
          </a:xfrm>
        </p:spPr>
      </p:pic>
    </p:spTree>
    <p:extLst>
      <p:ext uri="{BB962C8B-B14F-4D97-AF65-F5344CB8AC3E}">
        <p14:creationId xmlns:p14="http://schemas.microsoft.com/office/powerpoint/2010/main" val="4105045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30000" y="370604"/>
            <a:ext cx="9931836" cy="862828"/>
          </a:xfrm>
        </p:spPr>
        <p:txBody>
          <a:bodyPr>
            <a:normAutofit/>
          </a:bodyPr>
          <a:lstStyle/>
          <a:p>
            <a:r>
              <a:rPr lang="en-US" sz="4500" dirty="0" err="1"/>
              <a:t>Erfbelastingvrijstellingen</a:t>
            </a:r>
            <a:r>
              <a:rPr lang="en-US" sz="4500" dirty="0"/>
              <a:t> (2024)</a:t>
            </a:r>
            <a:endParaRPr lang="nl-NL" sz="45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30000" y="1299539"/>
            <a:ext cx="9630690" cy="357376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Partner/</a:t>
            </a:r>
            <a:r>
              <a:rPr lang="en-US" sz="3000" dirty="0" err="1">
                <a:solidFill>
                  <a:schemeClr val="bg1"/>
                </a:solidFill>
              </a:rPr>
              <a:t>echtgenoot</a:t>
            </a:r>
            <a:r>
              <a:rPr lang="en-US" sz="3000" dirty="0">
                <a:solidFill>
                  <a:schemeClr val="bg1"/>
                </a:solidFill>
              </a:rPr>
              <a:t> € 795.156,-  </a:t>
            </a:r>
            <a:r>
              <a:rPr lang="en-US" sz="3200" dirty="0">
                <a:solidFill>
                  <a:schemeClr val="bg1"/>
                </a:solidFill>
              </a:rPr>
              <a:t>                                                 </a:t>
            </a:r>
            <a:r>
              <a:rPr lang="en-US" sz="2200" i="1" dirty="0">
                <a:solidFill>
                  <a:schemeClr val="bg1"/>
                </a:solidFill>
              </a:rPr>
              <a:t>door </a:t>
            </a:r>
            <a:r>
              <a:rPr lang="en-US" sz="2200" i="1" dirty="0" err="1">
                <a:solidFill>
                  <a:schemeClr val="bg1"/>
                </a:solidFill>
              </a:rPr>
              <a:t>pensioenimputatie</a:t>
            </a:r>
            <a:r>
              <a:rPr lang="en-US" sz="2200" i="1" dirty="0">
                <a:solidFill>
                  <a:schemeClr val="bg1"/>
                </a:solidFill>
              </a:rPr>
              <a:t> </a:t>
            </a:r>
            <a:r>
              <a:rPr lang="en-US" sz="2200" i="1" dirty="0" err="1">
                <a:solidFill>
                  <a:schemeClr val="bg1"/>
                </a:solidFill>
              </a:rPr>
              <a:t>te</a:t>
            </a:r>
            <a:r>
              <a:rPr lang="en-US" sz="2200" i="1" dirty="0">
                <a:solidFill>
                  <a:schemeClr val="bg1"/>
                </a:solidFill>
              </a:rPr>
              <a:t> </a:t>
            </a:r>
            <a:r>
              <a:rPr lang="en-US" sz="2200" i="1" dirty="0" err="1">
                <a:solidFill>
                  <a:schemeClr val="bg1"/>
                </a:solidFill>
              </a:rPr>
              <a:t>verminderen</a:t>
            </a:r>
            <a:r>
              <a:rPr lang="en-US" sz="2200" i="1" dirty="0">
                <a:solidFill>
                  <a:schemeClr val="bg1"/>
                </a:solidFill>
              </a:rPr>
              <a:t> tot min. € 186.915,-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Kinderen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én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kleinkinderen</a:t>
            </a:r>
            <a:r>
              <a:rPr lang="en-US" sz="3000" dirty="0">
                <a:solidFill>
                  <a:schemeClr val="bg1"/>
                </a:solidFill>
              </a:rPr>
              <a:t> € 25.187,-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Ziek</a:t>
            </a:r>
            <a:r>
              <a:rPr lang="en-US" sz="3000" dirty="0">
                <a:solidFill>
                  <a:schemeClr val="bg1"/>
                </a:solidFill>
              </a:rPr>
              <a:t>/</a:t>
            </a:r>
            <a:r>
              <a:rPr lang="en-US" sz="3000" dirty="0" err="1">
                <a:solidFill>
                  <a:schemeClr val="bg1"/>
                </a:solidFill>
              </a:rPr>
              <a:t>Gehandicapt</a:t>
            </a:r>
            <a:r>
              <a:rPr lang="en-US" sz="3000" dirty="0">
                <a:solidFill>
                  <a:schemeClr val="bg1"/>
                </a:solidFill>
              </a:rPr>
              <a:t> kind € 75.546,-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Ouders</a:t>
            </a:r>
            <a:r>
              <a:rPr lang="en-US" sz="3000" dirty="0">
                <a:solidFill>
                  <a:schemeClr val="bg1"/>
                </a:solidFill>
              </a:rPr>
              <a:t> € 59.643,-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Alle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anderen</a:t>
            </a:r>
            <a:r>
              <a:rPr lang="en-US" sz="3000" dirty="0">
                <a:solidFill>
                  <a:schemeClr val="bg1"/>
                </a:solidFill>
              </a:rPr>
              <a:t> (</a:t>
            </a:r>
            <a:r>
              <a:rPr lang="en-US" sz="3000" dirty="0" err="1">
                <a:solidFill>
                  <a:schemeClr val="bg1"/>
                </a:solidFill>
              </a:rPr>
              <a:t>ook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broer</a:t>
            </a:r>
            <a:r>
              <a:rPr lang="en-US" sz="3000" dirty="0">
                <a:solidFill>
                  <a:schemeClr val="bg1"/>
                </a:solidFill>
              </a:rPr>
              <a:t>/</a:t>
            </a:r>
            <a:r>
              <a:rPr lang="en-US" sz="3000" dirty="0" err="1">
                <a:solidFill>
                  <a:schemeClr val="bg1"/>
                </a:solidFill>
              </a:rPr>
              <a:t>zus</a:t>
            </a:r>
            <a:r>
              <a:rPr lang="en-US" sz="3000" dirty="0">
                <a:solidFill>
                  <a:schemeClr val="bg1"/>
                </a:solidFill>
              </a:rPr>
              <a:t>/</a:t>
            </a:r>
            <a:r>
              <a:rPr lang="en-US" sz="3000" dirty="0" err="1">
                <a:solidFill>
                  <a:schemeClr val="bg1"/>
                </a:solidFill>
              </a:rPr>
              <a:t>neef</a:t>
            </a:r>
            <a:r>
              <a:rPr lang="en-US" sz="3000" dirty="0">
                <a:solidFill>
                  <a:schemeClr val="bg1"/>
                </a:solidFill>
              </a:rPr>
              <a:t>/</a:t>
            </a:r>
            <a:r>
              <a:rPr lang="en-US" sz="3000" dirty="0" err="1">
                <a:solidFill>
                  <a:schemeClr val="bg1"/>
                </a:solidFill>
              </a:rPr>
              <a:t>nicht</a:t>
            </a:r>
            <a:r>
              <a:rPr lang="en-US" sz="3000" dirty="0">
                <a:solidFill>
                  <a:schemeClr val="bg1"/>
                </a:solidFill>
              </a:rPr>
              <a:t>) € 2.658,-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Goede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doelen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zijn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geheel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vrijgesteld</a:t>
            </a:r>
            <a:endParaRPr lang="en-US" sz="30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Onderneming</a:t>
            </a:r>
            <a:r>
              <a:rPr lang="en-US" sz="3000" dirty="0">
                <a:solidFill>
                  <a:schemeClr val="bg1"/>
                </a:solidFill>
              </a:rPr>
              <a:t> € 1.325.253,-</a:t>
            </a:r>
            <a:endParaRPr lang="nl-NL" sz="3000" dirty="0">
              <a:solidFill>
                <a:schemeClr val="bg1"/>
              </a:solidFill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73" y="5380734"/>
            <a:ext cx="2728110" cy="812800"/>
          </a:xfrm>
        </p:spPr>
      </p:pic>
    </p:spTree>
    <p:extLst>
      <p:ext uri="{BB962C8B-B14F-4D97-AF65-F5344CB8AC3E}">
        <p14:creationId xmlns:p14="http://schemas.microsoft.com/office/powerpoint/2010/main" val="79647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ijdelijke aanduiding voor inhoud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51003773"/>
              </p:ext>
            </p:extLst>
          </p:nvPr>
        </p:nvGraphicFramePr>
        <p:xfrm>
          <a:off x="175364" y="1550988"/>
          <a:ext cx="11812044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3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30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30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530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err="1"/>
                        <a:t>Deel</a:t>
                      </a:r>
                      <a:r>
                        <a:rPr lang="en-US" sz="2800" dirty="0"/>
                        <a:t> van de </a:t>
                      </a:r>
                      <a:r>
                        <a:rPr lang="en-US" sz="2800" dirty="0" err="1"/>
                        <a:t>belaste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verkrijging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Tariefgroep</a:t>
                      </a:r>
                      <a:r>
                        <a:rPr lang="en-US" sz="2800" dirty="0"/>
                        <a:t> 1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Tariefgroep</a:t>
                      </a:r>
                      <a:r>
                        <a:rPr lang="en-US" sz="2800" dirty="0"/>
                        <a:t> 1a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Tariefgroep</a:t>
                      </a:r>
                      <a:r>
                        <a:rPr lang="en-US" sz="2800" dirty="0"/>
                        <a:t> 3</a:t>
                      </a:r>
                      <a:endParaRPr lang="nl-N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2800" dirty="0"/>
                        <a:t>€ 0,-</a:t>
                      </a:r>
                    </a:p>
                    <a:p>
                      <a:r>
                        <a:rPr lang="nl-NL" sz="2800" dirty="0"/>
                        <a:t>- € 152.368,-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10%</a:t>
                      </a:r>
                    </a:p>
                    <a:p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18%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30%</a:t>
                      </a:r>
                      <a:endParaRPr lang="nl-N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800" dirty="0"/>
                        <a:t>€ 152.368,-</a:t>
                      </a:r>
                      <a:r>
                        <a:rPr lang="nl-NL" sz="2800" baseline="0" dirty="0"/>
                        <a:t> -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hoger</a:t>
                      </a:r>
                      <a:endParaRPr lang="en-US" sz="28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20%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36%</a:t>
                      </a:r>
                      <a:endParaRPr lang="nl-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40%</a:t>
                      </a:r>
                      <a:endParaRPr lang="nl-N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Tarieven</a:t>
            </a:r>
            <a:r>
              <a:rPr lang="en-US" sz="3600" dirty="0"/>
              <a:t> </a:t>
            </a:r>
            <a:r>
              <a:rPr lang="en-US" sz="3600" dirty="0" err="1"/>
              <a:t>erfbelasting</a:t>
            </a:r>
            <a:r>
              <a:rPr lang="en-US" sz="3600" dirty="0"/>
              <a:t> 2024</a:t>
            </a:r>
            <a:endParaRPr lang="nl-NL" sz="3600" dirty="0"/>
          </a:p>
        </p:txBody>
      </p:sp>
      <p:pic>
        <p:nvPicPr>
          <p:cNvPr id="7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872" y="518047"/>
            <a:ext cx="2728110" cy="812800"/>
          </a:xfrm>
        </p:spPr>
      </p:pic>
      <p:sp>
        <p:nvSpPr>
          <p:cNvPr id="9" name="Tekstvak 8"/>
          <p:cNvSpPr txBox="1"/>
          <p:nvPr/>
        </p:nvSpPr>
        <p:spPr>
          <a:xfrm>
            <a:off x="3645071" y="4509368"/>
            <a:ext cx="23298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Tariefgroep</a:t>
            </a:r>
            <a:r>
              <a:rPr lang="en-US" sz="2800" dirty="0"/>
              <a:t> 1</a:t>
            </a:r>
          </a:p>
          <a:p>
            <a:r>
              <a:rPr lang="en-US" sz="2800" dirty="0" err="1"/>
              <a:t>Tariefgroep</a:t>
            </a:r>
            <a:r>
              <a:rPr lang="en-US" sz="2800" dirty="0"/>
              <a:t> 1a</a:t>
            </a:r>
          </a:p>
          <a:p>
            <a:r>
              <a:rPr lang="en-US" sz="2800" dirty="0" err="1"/>
              <a:t>Tariefgroep</a:t>
            </a:r>
            <a:r>
              <a:rPr lang="en-US" sz="2800" dirty="0"/>
              <a:t> 3</a:t>
            </a:r>
            <a:endParaRPr lang="nl-NL" sz="2800" dirty="0"/>
          </a:p>
        </p:txBody>
      </p:sp>
      <p:sp>
        <p:nvSpPr>
          <p:cNvPr id="10" name="Tekstvak 9"/>
          <p:cNvSpPr txBox="1"/>
          <p:nvPr/>
        </p:nvSpPr>
        <p:spPr>
          <a:xfrm>
            <a:off x="6162806" y="4509369"/>
            <a:ext cx="5736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Echtgenoot</a:t>
            </a:r>
            <a:r>
              <a:rPr lang="en-US" sz="2800" dirty="0"/>
              <a:t>, partners en </a:t>
            </a:r>
            <a:r>
              <a:rPr lang="en-US" sz="2800" dirty="0" err="1"/>
              <a:t>kinderen</a:t>
            </a:r>
            <a:endParaRPr lang="en-US" sz="2800" dirty="0"/>
          </a:p>
          <a:p>
            <a:r>
              <a:rPr lang="en-US" sz="2800" dirty="0" err="1"/>
              <a:t>Kleinkinderen</a:t>
            </a:r>
            <a:endParaRPr lang="en-US" sz="2800" dirty="0"/>
          </a:p>
          <a:p>
            <a:r>
              <a:rPr lang="en-US" sz="2800" dirty="0" err="1"/>
              <a:t>Alle</a:t>
            </a:r>
            <a:r>
              <a:rPr lang="en-US" sz="2800" dirty="0"/>
              <a:t> </a:t>
            </a:r>
            <a:r>
              <a:rPr lang="en-US" sz="2800" dirty="0" err="1"/>
              <a:t>andere</a:t>
            </a:r>
            <a:r>
              <a:rPr lang="en-US" sz="2800" dirty="0"/>
              <a:t> </a:t>
            </a:r>
            <a:r>
              <a:rPr lang="en-US" sz="2800" dirty="0" err="1"/>
              <a:t>verkrijgers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463296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30000" y="312415"/>
            <a:ext cx="9931836" cy="86282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Erfbelasting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overlijden</a:t>
            </a:r>
            <a:r>
              <a:rPr lang="en-US" dirty="0"/>
              <a:t> van </a:t>
            </a:r>
            <a:r>
              <a:rPr lang="en-US" dirty="0" err="1"/>
              <a:t>uw</a:t>
            </a:r>
            <a:r>
              <a:rPr lang="en-US" dirty="0"/>
              <a:t> partner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30000" y="1455666"/>
            <a:ext cx="10507512" cy="39250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De partner </a:t>
            </a:r>
            <a:r>
              <a:rPr lang="en-US" sz="3000" dirty="0" err="1">
                <a:solidFill>
                  <a:schemeClr val="bg1"/>
                </a:solidFill>
              </a:rPr>
              <a:t>betaalt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alleen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erfbelasting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als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deze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meer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erft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dan</a:t>
            </a:r>
            <a:r>
              <a:rPr lang="en-US" sz="3000" dirty="0">
                <a:solidFill>
                  <a:schemeClr val="bg1"/>
                </a:solidFill>
              </a:rPr>
              <a:t> het </a:t>
            </a:r>
            <a:r>
              <a:rPr lang="en-US" sz="3000" dirty="0" err="1">
                <a:solidFill>
                  <a:schemeClr val="bg1"/>
                </a:solidFill>
              </a:rPr>
              <a:t>vrijgestelde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bedrag</a:t>
            </a:r>
            <a:r>
              <a:rPr lang="en-US" sz="3000" dirty="0">
                <a:solidFill>
                  <a:schemeClr val="bg1"/>
                </a:solidFill>
              </a:rPr>
              <a:t> van € 795.156,- </a:t>
            </a:r>
            <a:r>
              <a:rPr lang="en-US" sz="1800" dirty="0">
                <a:solidFill>
                  <a:schemeClr val="bg1"/>
                </a:solidFill>
              </a:rPr>
              <a:t>(</a:t>
            </a:r>
            <a:r>
              <a:rPr lang="en-US" sz="1800" dirty="0" err="1">
                <a:solidFill>
                  <a:schemeClr val="bg1"/>
                </a:solidFill>
              </a:rPr>
              <a:t>hier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moeten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pensioenaanspraken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vanaf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worden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getrokken</a:t>
            </a:r>
            <a:r>
              <a:rPr lang="en-US" sz="1800" dirty="0">
                <a:solidFill>
                  <a:schemeClr val="bg1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 </a:t>
            </a:r>
            <a:endParaRPr lang="en-US" sz="3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Over de ‘</a:t>
            </a:r>
            <a:r>
              <a:rPr lang="en-US" sz="3000" dirty="0" err="1">
                <a:solidFill>
                  <a:schemeClr val="bg1"/>
                </a:solidFill>
              </a:rPr>
              <a:t>tegoedbon</a:t>
            </a:r>
            <a:r>
              <a:rPr lang="en-US" sz="3000" dirty="0">
                <a:solidFill>
                  <a:schemeClr val="bg1"/>
                </a:solidFill>
              </a:rPr>
              <a:t>’ van de </a:t>
            </a:r>
            <a:r>
              <a:rPr lang="en-US" sz="3000" dirty="0" err="1">
                <a:solidFill>
                  <a:schemeClr val="bg1"/>
                </a:solidFill>
              </a:rPr>
              <a:t>kinderen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moet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ook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erfbelasting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worden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betaald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als</a:t>
            </a:r>
            <a:r>
              <a:rPr lang="en-US" sz="3000" dirty="0">
                <a:solidFill>
                  <a:schemeClr val="bg1"/>
                </a:solidFill>
              </a:rPr>
              <a:t> de </a:t>
            </a:r>
            <a:r>
              <a:rPr lang="en-US" sz="3000" dirty="0" err="1">
                <a:solidFill>
                  <a:schemeClr val="bg1"/>
                </a:solidFill>
              </a:rPr>
              <a:t>waarde</a:t>
            </a:r>
            <a:r>
              <a:rPr lang="en-US" sz="3000" dirty="0">
                <a:solidFill>
                  <a:schemeClr val="bg1"/>
                </a:solidFill>
              </a:rPr>
              <a:t> van het </a:t>
            </a:r>
            <a:r>
              <a:rPr lang="en-US" sz="3000" dirty="0" err="1">
                <a:solidFill>
                  <a:schemeClr val="bg1"/>
                </a:solidFill>
              </a:rPr>
              <a:t>erfdeel</a:t>
            </a:r>
            <a:r>
              <a:rPr lang="en-US" sz="3000" dirty="0">
                <a:solidFill>
                  <a:schemeClr val="bg1"/>
                </a:solidFill>
              </a:rPr>
              <a:t> per kind </a:t>
            </a:r>
            <a:r>
              <a:rPr lang="en-US" sz="3000" dirty="0" err="1">
                <a:solidFill>
                  <a:schemeClr val="bg1"/>
                </a:solidFill>
              </a:rPr>
              <a:t>meer</a:t>
            </a:r>
            <a:r>
              <a:rPr lang="en-US" sz="3000" dirty="0">
                <a:solidFill>
                  <a:schemeClr val="bg1"/>
                </a:solidFill>
              </a:rPr>
              <a:t> is </a:t>
            </a:r>
            <a:r>
              <a:rPr lang="en-US" sz="3000" dirty="0" err="1">
                <a:solidFill>
                  <a:schemeClr val="bg1"/>
                </a:solidFill>
              </a:rPr>
              <a:t>dan</a:t>
            </a:r>
            <a:r>
              <a:rPr lang="en-US" sz="3000" dirty="0">
                <a:solidFill>
                  <a:schemeClr val="bg1"/>
                </a:solidFill>
              </a:rPr>
              <a:t> € 25.187,- !!!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73" y="5380734"/>
            <a:ext cx="2728110" cy="812800"/>
          </a:xfrm>
        </p:spPr>
      </p:pic>
    </p:spTree>
    <p:extLst>
      <p:ext uri="{BB962C8B-B14F-4D97-AF65-F5344CB8AC3E}">
        <p14:creationId xmlns:p14="http://schemas.microsoft.com/office/powerpoint/2010/main" val="1626286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30000" y="304275"/>
            <a:ext cx="9931836" cy="862828"/>
          </a:xfrm>
        </p:spPr>
        <p:txBody>
          <a:bodyPr/>
          <a:lstStyle/>
          <a:p>
            <a:r>
              <a:rPr lang="en-US" dirty="0" err="1"/>
              <a:t>Voorbeeld</a:t>
            </a:r>
            <a:r>
              <a:rPr lang="en-US" dirty="0"/>
              <a:t> </a:t>
            </a:r>
            <a:r>
              <a:rPr lang="en-US" dirty="0" err="1"/>
              <a:t>erfdelen</a:t>
            </a:r>
            <a:endParaRPr lang="nl-NL" dirty="0"/>
          </a:p>
        </p:txBody>
      </p:sp>
      <p:pic>
        <p:nvPicPr>
          <p:cNvPr id="6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620" y="5383213"/>
            <a:ext cx="2728110" cy="812800"/>
          </a:xfrm>
        </p:spPr>
      </p:pic>
      <p:graphicFrame>
        <p:nvGraphicFramePr>
          <p:cNvPr id="7" name="Tijdelijke aanduiding voor inhoud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061372"/>
              </p:ext>
            </p:extLst>
          </p:nvPr>
        </p:nvGraphicFramePr>
        <p:xfrm>
          <a:off x="2465666" y="1304400"/>
          <a:ext cx="7905749" cy="3693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1559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30000" y="295789"/>
            <a:ext cx="9931836" cy="86282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Erfbelasting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overlijden</a:t>
            </a:r>
            <a:r>
              <a:rPr lang="en-US" dirty="0"/>
              <a:t> van </a:t>
            </a:r>
            <a:r>
              <a:rPr lang="en-US" dirty="0" err="1"/>
              <a:t>uw</a:t>
            </a:r>
            <a:r>
              <a:rPr lang="en-US" dirty="0"/>
              <a:t> partner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30000" y="1158618"/>
            <a:ext cx="10507512" cy="38189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Omdat</a:t>
            </a:r>
            <a:r>
              <a:rPr lang="en-US" sz="3000" dirty="0">
                <a:solidFill>
                  <a:schemeClr val="bg1"/>
                </a:solidFill>
              </a:rPr>
              <a:t> de </a:t>
            </a:r>
            <a:r>
              <a:rPr lang="en-US" sz="3000" dirty="0" err="1">
                <a:solidFill>
                  <a:schemeClr val="bg1"/>
                </a:solidFill>
              </a:rPr>
              <a:t>kinderen</a:t>
            </a:r>
            <a:r>
              <a:rPr lang="en-US" sz="3000" dirty="0">
                <a:solidFill>
                  <a:schemeClr val="bg1"/>
                </a:solidFill>
              </a:rPr>
              <a:t> de </a:t>
            </a:r>
            <a:r>
              <a:rPr lang="en-US" sz="3000" dirty="0" err="1">
                <a:solidFill>
                  <a:schemeClr val="bg1"/>
                </a:solidFill>
              </a:rPr>
              <a:t>tegoedbon</a:t>
            </a:r>
            <a:r>
              <a:rPr lang="en-US" sz="3000" dirty="0">
                <a:solidFill>
                  <a:schemeClr val="bg1"/>
                </a:solidFill>
              </a:rPr>
              <a:t> nog </a:t>
            </a:r>
            <a:r>
              <a:rPr lang="en-US" sz="3000" dirty="0" err="1">
                <a:solidFill>
                  <a:schemeClr val="bg1"/>
                </a:solidFill>
              </a:rPr>
              <a:t>niet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krijgen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uitbetaald</a:t>
            </a:r>
            <a:r>
              <a:rPr lang="en-US" sz="3000" dirty="0">
                <a:solidFill>
                  <a:schemeClr val="bg1"/>
                </a:solidFill>
              </a:rPr>
              <a:t>, </a:t>
            </a:r>
            <a:r>
              <a:rPr lang="en-US" sz="3000" i="1" u="sng" dirty="0" err="1">
                <a:solidFill>
                  <a:schemeClr val="bg1"/>
                </a:solidFill>
              </a:rPr>
              <a:t>moet</a:t>
            </a:r>
            <a:r>
              <a:rPr lang="en-US" sz="3000" i="1" u="sng" dirty="0">
                <a:solidFill>
                  <a:schemeClr val="bg1"/>
                </a:solidFill>
              </a:rPr>
              <a:t> de </a:t>
            </a:r>
            <a:r>
              <a:rPr lang="en-US" sz="3000" i="1" u="sng" dirty="0" err="1">
                <a:solidFill>
                  <a:schemeClr val="bg1"/>
                </a:solidFill>
              </a:rPr>
              <a:t>overgebleven</a:t>
            </a:r>
            <a:r>
              <a:rPr lang="en-US" sz="3000" i="1" u="sng" dirty="0">
                <a:solidFill>
                  <a:schemeClr val="bg1"/>
                </a:solidFill>
              </a:rPr>
              <a:t> partner </a:t>
            </a:r>
            <a:r>
              <a:rPr lang="en-US" sz="3000" dirty="0">
                <a:solidFill>
                  <a:schemeClr val="bg1"/>
                </a:solidFill>
              </a:rPr>
              <a:t>de </a:t>
            </a:r>
            <a:r>
              <a:rPr lang="en-US" sz="3000" dirty="0" err="1">
                <a:solidFill>
                  <a:schemeClr val="bg1"/>
                </a:solidFill>
              </a:rPr>
              <a:t>erfbelasting</a:t>
            </a:r>
            <a:r>
              <a:rPr lang="en-US" sz="3000" dirty="0">
                <a:solidFill>
                  <a:schemeClr val="bg1"/>
                </a:solidFill>
              </a:rPr>
              <a:t>  </a:t>
            </a:r>
            <a:r>
              <a:rPr lang="en-US" sz="3000" dirty="0" err="1">
                <a:solidFill>
                  <a:schemeClr val="bg1"/>
                </a:solidFill>
              </a:rPr>
              <a:t>voor</a:t>
            </a:r>
            <a:r>
              <a:rPr lang="en-US" sz="3000" dirty="0">
                <a:solidFill>
                  <a:schemeClr val="bg1"/>
                </a:solidFill>
              </a:rPr>
              <a:t> de </a:t>
            </a:r>
            <a:r>
              <a:rPr lang="en-US" sz="3000" dirty="0" err="1">
                <a:solidFill>
                  <a:schemeClr val="bg1"/>
                </a:solidFill>
              </a:rPr>
              <a:t>kinderen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betalen</a:t>
            </a:r>
            <a:endParaRPr lang="en-US" sz="3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Ook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veel</a:t>
            </a:r>
            <a:r>
              <a:rPr lang="en-US" sz="3000" dirty="0">
                <a:solidFill>
                  <a:schemeClr val="bg1"/>
                </a:solidFill>
              </a:rPr>
              <a:t> (‘</a:t>
            </a:r>
            <a:r>
              <a:rPr lang="en-US" sz="3000" dirty="0" err="1">
                <a:solidFill>
                  <a:schemeClr val="bg1"/>
                </a:solidFill>
              </a:rPr>
              <a:t>oude</a:t>
            </a:r>
            <a:r>
              <a:rPr lang="en-US" sz="3000" dirty="0">
                <a:solidFill>
                  <a:schemeClr val="bg1"/>
                </a:solidFill>
              </a:rPr>
              <a:t>’ en </a:t>
            </a:r>
            <a:r>
              <a:rPr lang="en-US" sz="3000" dirty="0" err="1">
                <a:solidFill>
                  <a:schemeClr val="bg1"/>
                </a:solidFill>
              </a:rPr>
              <a:t>nieuwe</a:t>
            </a:r>
            <a:r>
              <a:rPr lang="en-US" sz="3000" dirty="0">
                <a:solidFill>
                  <a:schemeClr val="bg1"/>
                </a:solidFill>
              </a:rPr>
              <a:t>) </a:t>
            </a:r>
            <a:r>
              <a:rPr lang="en-US" sz="3000" dirty="0" err="1">
                <a:solidFill>
                  <a:schemeClr val="bg1"/>
                </a:solidFill>
              </a:rPr>
              <a:t>testamenten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kennen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een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dergelijke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regeling</a:t>
            </a:r>
            <a:r>
              <a:rPr lang="en-US" sz="3000" dirty="0">
                <a:solidFill>
                  <a:schemeClr val="bg1"/>
                </a:solidFill>
              </a:rPr>
              <a:t>!!!</a:t>
            </a:r>
            <a:endParaRPr lang="nl-NL" sz="1800" dirty="0">
              <a:solidFill>
                <a:schemeClr val="bg1"/>
              </a:solidFill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73" y="5380734"/>
            <a:ext cx="2728110" cy="812800"/>
          </a:xfrm>
        </p:spPr>
      </p:pic>
    </p:spTree>
    <p:extLst>
      <p:ext uri="{BB962C8B-B14F-4D97-AF65-F5344CB8AC3E}">
        <p14:creationId xmlns:p14="http://schemas.microsoft.com/office/powerpoint/2010/main" val="1779021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30000" y="432262"/>
            <a:ext cx="9931836" cy="731379"/>
          </a:xfrm>
        </p:spPr>
        <p:txBody>
          <a:bodyPr>
            <a:normAutofit/>
          </a:bodyPr>
          <a:lstStyle/>
          <a:p>
            <a:r>
              <a:rPr lang="nl-NL" sz="4000" dirty="0"/>
              <a:t>Oplossing: Belasting besparen/uitstel belasting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30000" y="1244012"/>
            <a:ext cx="9931836" cy="4076133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sz="3000" dirty="0">
                <a:solidFill>
                  <a:schemeClr val="bg1"/>
                </a:solidFill>
              </a:rPr>
              <a:t>Maak een testament met een </a:t>
            </a:r>
            <a:r>
              <a:rPr lang="nl-NL" sz="3600" u="sng" dirty="0">
                <a:solidFill>
                  <a:schemeClr val="bg1"/>
                </a:solidFill>
              </a:rPr>
              <a:t>‘’opvullegaat’’;</a:t>
            </a:r>
          </a:p>
          <a:p>
            <a:pPr marL="0" indent="0">
              <a:buNone/>
            </a:pPr>
            <a:r>
              <a:rPr lang="nl-NL" sz="3000" dirty="0">
                <a:solidFill>
                  <a:schemeClr val="bg1"/>
                </a:solidFill>
              </a:rPr>
              <a:t>Daarmee kan de langstlevende de tegoedbon van de kinderen verkleinen en de eigen erfenis vergroten </a:t>
            </a:r>
          </a:p>
          <a:p>
            <a:pPr marL="0" indent="0">
              <a:buNone/>
            </a:pPr>
            <a:endParaRPr lang="nl-NL" sz="3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sz="3000" dirty="0">
                <a:solidFill>
                  <a:schemeClr val="bg1"/>
                </a:solidFill>
              </a:rPr>
              <a:t>Let op: kan tot meer belasting leiden bij het 2</a:t>
            </a:r>
            <a:r>
              <a:rPr lang="nl-NL" sz="3000" baseline="30000" dirty="0">
                <a:solidFill>
                  <a:schemeClr val="bg1"/>
                </a:solidFill>
              </a:rPr>
              <a:t>e</a:t>
            </a:r>
            <a:r>
              <a:rPr lang="nl-NL" sz="3000" dirty="0">
                <a:solidFill>
                  <a:schemeClr val="bg1"/>
                </a:solidFill>
              </a:rPr>
              <a:t> overlijden.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347" y="5380734"/>
            <a:ext cx="2728110" cy="812800"/>
          </a:xfrm>
        </p:spPr>
      </p:pic>
    </p:spTree>
    <p:extLst>
      <p:ext uri="{BB962C8B-B14F-4D97-AF65-F5344CB8AC3E}">
        <p14:creationId xmlns:p14="http://schemas.microsoft.com/office/powerpoint/2010/main" val="1686735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30000" y="247125"/>
            <a:ext cx="9931836" cy="862828"/>
          </a:xfrm>
        </p:spPr>
        <p:txBody>
          <a:bodyPr/>
          <a:lstStyle/>
          <a:p>
            <a:r>
              <a:rPr lang="en-US" dirty="0" err="1"/>
              <a:t>Voorbeeld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toepassing</a:t>
            </a:r>
            <a:r>
              <a:rPr lang="en-US" dirty="0"/>
              <a:t> </a:t>
            </a:r>
            <a:r>
              <a:rPr lang="en-US" dirty="0" err="1"/>
              <a:t>opvul-legaat</a:t>
            </a:r>
            <a:endParaRPr lang="nl-NL" dirty="0"/>
          </a:p>
        </p:txBody>
      </p:sp>
      <p:graphicFrame>
        <p:nvGraphicFramePr>
          <p:cNvPr id="7" name="Tijdelijke aanduiding voor inhoud 6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797826344"/>
              </p:ext>
            </p:extLst>
          </p:nvPr>
        </p:nvGraphicFramePr>
        <p:xfrm>
          <a:off x="501301" y="1266825"/>
          <a:ext cx="10662000" cy="4295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Tijdelijke aanduiding voor inhou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347" y="5380734"/>
            <a:ext cx="272811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51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13066" y="1652662"/>
            <a:ext cx="9931836" cy="310038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l-NL" sz="3000" dirty="0">
                <a:solidFill>
                  <a:schemeClr val="bg1"/>
                </a:solidFill>
              </a:rPr>
              <a:t>Algemene vragen: graag!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3000" dirty="0">
                <a:solidFill>
                  <a:schemeClr val="bg1"/>
                </a:solidFill>
              </a:rPr>
              <a:t>Persoonlijke vragen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3000" dirty="0">
                <a:solidFill>
                  <a:schemeClr val="bg1"/>
                </a:solidFill>
              </a:rPr>
              <a:t>Formulier desgewenst invullen en achterlaten: wij nemen contact met u op voor een afspraak voor een vrijblijvend gesprek!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284" y="5372647"/>
            <a:ext cx="2728110" cy="812800"/>
          </a:xfrm>
        </p:spPr>
      </p:pic>
    </p:spTree>
    <p:extLst>
      <p:ext uri="{BB962C8B-B14F-4D97-AF65-F5344CB8AC3E}">
        <p14:creationId xmlns:p14="http://schemas.microsoft.com/office/powerpoint/2010/main" val="3340490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28487" y="200629"/>
            <a:ext cx="8353036" cy="634836"/>
          </a:xfrm>
        </p:spPr>
        <p:txBody>
          <a:bodyPr>
            <a:noAutofit/>
          </a:bodyPr>
          <a:lstStyle/>
          <a:p>
            <a:r>
              <a:rPr lang="en-US" sz="3200" dirty="0" err="1"/>
              <a:t>Besparen</a:t>
            </a:r>
            <a:r>
              <a:rPr lang="en-US" sz="3200" dirty="0"/>
              <a:t> </a:t>
            </a:r>
            <a:r>
              <a:rPr lang="en-US" sz="3200" dirty="0" err="1"/>
              <a:t>erfbelasting</a:t>
            </a:r>
            <a:r>
              <a:rPr lang="en-US" sz="3200" dirty="0"/>
              <a:t> met </a:t>
            </a:r>
            <a:r>
              <a:rPr lang="en-US" sz="3200" dirty="0" err="1"/>
              <a:t>kleinkinderen</a:t>
            </a:r>
            <a:endParaRPr lang="nl-NL" sz="3200" dirty="0"/>
          </a:p>
        </p:txBody>
      </p:sp>
      <p:pic>
        <p:nvPicPr>
          <p:cNvPr id="9" name="Tijdelijke aanduiding voor inhoud 8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523" y="518047"/>
            <a:ext cx="2728110" cy="812800"/>
          </a:xfrm>
        </p:spPr>
      </p:pic>
      <p:pic>
        <p:nvPicPr>
          <p:cNvPr id="6" name="Picture 5" descr="media_xl_8842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683" y="1177670"/>
            <a:ext cx="7753610" cy="5152920"/>
          </a:xfrm>
          <a:prstGeom prst="rect">
            <a:avLst/>
          </a:prstGeom>
          <a:noFill/>
        </p:spPr>
      </p:pic>
      <p:sp>
        <p:nvSpPr>
          <p:cNvPr id="7" name="Tekstvak 6"/>
          <p:cNvSpPr txBox="1"/>
          <p:nvPr/>
        </p:nvSpPr>
        <p:spPr>
          <a:xfrm>
            <a:off x="7954027" y="3081400"/>
            <a:ext cx="36701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/>
              <a:t>Laat</a:t>
            </a:r>
            <a:r>
              <a:rPr lang="en-US" sz="3000" dirty="0"/>
              <a:t> </a:t>
            </a:r>
            <a:r>
              <a:rPr lang="en-US" sz="3000" dirty="0" err="1"/>
              <a:t>belastingvrij</a:t>
            </a:r>
            <a:r>
              <a:rPr lang="en-US" sz="3000" dirty="0"/>
              <a:t> </a:t>
            </a:r>
            <a:r>
              <a:rPr lang="en-US" sz="3000" dirty="0" err="1"/>
              <a:t>een</a:t>
            </a:r>
            <a:r>
              <a:rPr lang="en-US" sz="3000" dirty="0"/>
              <a:t> </a:t>
            </a:r>
            <a:r>
              <a:rPr lang="en-US" sz="3000" dirty="0" err="1"/>
              <a:t>bedrag</a:t>
            </a:r>
            <a:r>
              <a:rPr lang="en-US" sz="3000" dirty="0"/>
              <a:t> </a:t>
            </a:r>
            <a:r>
              <a:rPr lang="en-US" sz="3000" dirty="0" err="1"/>
              <a:t>na</a:t>
            </a:r>
            <a:r>
              <a:rPr lang="en-US" sz="3000" dirty="0"/>
              <a:t> </a:t>
            </a:r>
            <a:r>
              <a:rPr lang="en-US" sz="3000" dirty="0" err="1"/>
              <a:t>aan</a:t>
            </a:r>
            <a:r>
              <a:rPr lang="en-US" sz="3000" dirty="0"/>
              <a:t> de </a:t>
            </a:r>
            <a:r>
              <a:rPr lang="en-US" sz="3000" dirty="0" err="1"/>
              <a:t>kleinkinderen</a:t>
            </a:r>
            <a:r>
              <a:rPr lang="en-US" sz="3000" dirty="0"/>
              <a:t>!!</a:t>
            </a:r>
          </a:p>
          <a:p>
            <a:r>
              <a:rPr lang="en-US" sz="3000" dirty="0"/>
              <a:t>€25.187,- per </a:t>
            </a:r>
            <a:r>
              <a:rPr lang="en-US" sz="3000" dirty="0" err="1"/>
              <a:t>kleinkind</a:t>
            </a:r>
            <a:r>
              <a:rPr lang="en-US" sz="3000" dirty="0"/>
              <a:t> </a:t>
            </a:r>
            <a:r>
              <a:rPr lang="en-US" sz="3000" u="sng" dirty="0"/>
              <a:t>per</a:t>
            </a:r>
            <a:r>
              <a:rPr lang="en-US" sz="3000" dirty="0"/>
              <a:t> </a:t>
            </a:r>
            <a:r>
              <a:rPr lang="en-US" sz="3000" dirty="0" err="1"/>
              <a:t>grootouder</a:t>
            </a:r>
            <a:r>
              <a:rPr lang="en-US" sz="3000" dirty="0"/>
              <a:t>!</a:t>
            </a:r>
            <a:endParaRPr lang="nl-NL" sz="3000" dirty="0"/>
          </a:p>
        </p:txBody>
      </p:sp>
      <p:sp>
        <p:nvSpPr>
          <p:cNvPr id="8" name="Tekstvak 7"/>
          <p:cNvSpPr txBox="1"/>
          <p:nvPr/>
        </p:nvSpPr>
        <p:spPr>
          <a:xfrm>
            <a:off x="1" y="1415441"/>
            <a:ext cx="7753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€ 25.187,- </a:t>
            </a:r>
            <a:r>
              <a:rPr lang="en-US" sz="3000" dirty="0" err="1"/>
              <a:t>belastingvrij</a:t>
            </a:r>
            <a:r>
              <a:rPr lang="en-US" sz="3000" dirty="0"/>
              <a:t> van </a:t>
            </a:r>
            <a:r>
              <a:rPr lang="en-US" sz="3000" dirty="0" err="1"/>
              <a:t>opa</a:t>
            </a:r>
            <a:r>
              <a:rPr lang="en-US" sz="3000" dirty="0"/>
              <a:t>/</a:t>
            </a:r>
            <a:r>
              <a:rPr lang="en-US" sz="3000" dirty="0" err="1"/>
              <a:t>oma</a:t>
            </a:r>
            <a:r>
              <a:rPr lang="en-US" sz="3000" dirty="0"/>
              <a:t> erven (</a:t>
            </a:r>
            <a:r>
              <a:rPr lang="en-US" sz="3000" dirty="0" err="1"/>
              <a:t>vrijstelling</a:t>
            </a:r>
            <a:r>
              <a:rPr lang="en-US" sz="3000" dirty="0"/>
              <a:t> 2024) </a:t>
            </a:r>
            <a:endParaRPr lang="nl-NL" sz="3000" dirty="0"/>
          </a:p>
        </p:txBody>
      </p:sp>
    </p:spTree>
    <p:extLst>
      <p:ext uri="{BB962C8B-B14F-4D97-AF65-F5344CB8AC3E}">
        <p14:creationId xmlns:p14="http://schemas.microsoft.com/office/powerpoint/2010/main" val="28225945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1799" y="1311990"/>
            <a:ext cx="9931836" cy="94765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Redenen</a:t>
            </a:r>
            <a:r>
              <a:rPr lang="en-US" dirty="0"/>
              <a:t> om </a:t>
            </a:r>
            <a:r>
              <a:rPr lang="en-US" dirty="0" err="1"/>
              <a:t>een</a:t>
            </a:r>
            <a:r>
              <a:rPr lang="en-US" dirty="0"/>
              <a:t> testament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maken</a:t>
            </a:r>
            <a:r>
              <a:rPr lang="en-US" dirty="0"/>
              <a:t>:</a:t>
            </a:r>
            <a:br>
              <a:rPr lang="en-US" dirty="0"/>
            </a:br>
            <a:br>
              <a:rPr lang="en-US" dirty="0"/>
            </a:br>
            <a:endParaRPr lang="nl-NL" sz="36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1799" y="1486557"/>
            <a:ext cx="10545090" cy="37421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u="sng" dirty="0" err="1">
                <a:solidFill>
                  <a:schemeClr val="bg1"/>
                </a:solidFill>
              </a:rPr>
              <a:t>Kinderen</a:t>
            </a:r>
            <a:r>
              <a:rPr lang="en-US" sz="3600" u="sng" dirty="0">
                <a:solidFill>
                  <a:schemeClr val="bg1"/>
                </a:solidFill>
              </a:rPr>
              <a:t> </a:t>
            </a:r>
            <a:r>
              <a:rPr lang="en-US" sz="3600" u="sng" dirty="0" err="1">
                <a:solidFill>
                  <a:schemeClr val="bg1"/>
                </a:solidFill>
              </a:rPr>
              <a:t>onterven</a:t>
            </a:r>
            <a:r>
              <a:rPr lang="en-US" sz="3600" u="sng" dirty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Let </a:t>
            </a:r>
            <a:r>
              <a:rPr lang="en-US" sz="2800" dirty="0" err="1">
                <a:solidFill>
                  <a:schemeClr val="bg1"/>
                </a:solidFill>
              </a:rPr>
              <a:t>echter</a:t>
            </a:r>
            <a:r>
              <a:rPr lang="en-US" sz="2800" dirty="0">
                <a:solidFill>
                  <a:schemeClr val="bg1"/>
                </a:solidFill>
              </a:rPr>
              <a:t> op: </a:t>
            </a:r>
            <a:r>
              <a:rPr lang="en-US" sz="2800" dirty="0" err="1">
                <a:solidFill>
                  <a:schemeClr val="bg1"/>
                </a:solidFill>
              </a:rPr>
              <a:t>legitieme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portie</a:t>
            </a:r>
            <a:r>
              <a:rPr lang="en-US" sz="2800" dirty="0">
                <a:solidFill>
                  <a:schemeClr val="bg1"/>
                </a:solidFill>
              </a:rPr>
              <a:t>!</a:t>
            </a:r>
          </a:p>
          <a:p>
            <a:pPr marL="0" indent="0">
              <a:buNone/>
            </a:pPr>
            <a:endParaRPr lang="en-US" sz="3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Kind </a:t>
            </a:r>
            <a:r>
              <a:rPr lang="en-US" sz="3000" dirty="0" err="1">
                <a:solidFill>
                  <a:schemeClr val="bg1"/>
                </a:solidFill>
              </a:rPr>
              <a:t>kan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onterfd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worden</a:t>
            </a:r>
            <a:r>
              <a:rPr lang="en-US" sz="3000" dirty="0">
                <a:solidFill>
                  <a:schemeClr val="bg1"/>
                </a:solidFill>
              </a:rPr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Onterfd</a:t>
            </a:r>
            <a:r>
              <a:rPr lang="en-US" sz="3000" dirty="0">
                <a:solidFill>
                  <a:schemeClr val="bg1"/>
                </a:solidFill>
              </a:rPr>
              <a:t> kind: </a:t>
            </a:r>
            <a:r>
              <a:rPr lang="en-US" sz="3000" dirty="0" err="1">
                <a:solidFill>
                  <a:schemeClr val="bg1"/>
                </a:solidFill>
              </a:rPr>
              <a:t>binnen</a:t>
            </a:r>
            <a:r>
              <a:rPr lang="en-US" sz="3000" dirty="0">
                <a:solidFill>
                  <a:schemeClr val="bg1"/>
                </a:solidFill>
              </a:rPr>
              <a:t> 5 </a:t>
            </a:r>
            <a:r>
              <a:rPr lang="en-US" sz="3000" dirty="0" err="1">
                <a:solidFill>
                  <a:schemeClr val="bg1"/>
                </a:solidFill>
              </a:rPr>
              <a:t>jaar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na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overlijden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een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beroep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doen</a:t>
            </a:r>
            <a:r>
              <a:rPr lang="en-US" sz="3000" dirty="0">
                <a:solidFill>
                  <a:schemeClr val="bg1"/>
                </a:solidFill>
              </a:rPr>
              <a:t> op </a:t>
            </a:r>
            <a:r>
              <a:rPr lang="en-US" sz="3000" dirty="0" err="1">
                <a:solidFill>
                  <a:schemeClr val="bg1"/>
                </a:solidFill>
              </a:rPr>
              <a:t>legitieme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portie</a:t>
            </a:r>
            <a:endParaRPr lang="en-US" sz="3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Omvang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legitieme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portie</a:t>
            </a:r>
            <a:r>
              <a:rPr lang="en-US" sz="3000" dirty="0">
                <a:solidFill>
                  <a:schemeClr val="bg1"/>
                </a:solidFill>
              </a:rPr>
              <a:t>: ½ van ‘</a:t>
            </a:r>
            <a:r>
              <a:rPr lang="en-US" sz="3000" dirty="0" err="1">
                <a:solidFill>
                  <a:schemeClr val="bg1"/>
                </a:solidFill>
              </a:rPr>
              <a:t>normale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erfdeel</a:t>
            </a:r>
            <a:r>
              <a:rPr lang="en-US" sz="3000" dirty="0">
                <a:solidFill>
                  <a:schemeClr val="bg1"/>
                </a:solidFill>
              </a:rPr>
              <a:t>’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73" y="5380734"/>
            <a:ext cx="2728110" cy="812800"/>
          </a:xfrm>
        </p:spPr>
      </p:pic>
    </p:spTree>
    <p:extLst>
      <p:ext uri="{BB962C8B-B14F-4D97-AF65-F5344CB8AC3E}">
        <p14:creationId xmlns:p14="http://schemas.microsoft.com/office/powerpoint/2010/main" val="1442299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74625" cy="6708399"/>
          </a:xfrm>
          <a:prstGeom prst="rect">
            <a:avLst/>
          </a:prstGeom>
        </p:spPr>
      </p:pic>
      <p:pic>
        <p:nvPicPr>
          <p:cNvPr id="6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66" y="5380962"/>
            <a:ext cx="2728110" cy="812800"/>
          </a:xfrm>
        </p:spPr>
      </p:pic>
    </p:spTree>
    <p:extLst>
      <p:ext uri="{BB962C8B-B14F-4D97-AF65-F5344CB8AC3E}">
        <p14:creationId xmlns:p14="http://schemas.microsoft.com/office/powerpoint/2010/main" val="2683494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1800" y="448887"/>
            <a:ext cx="9931836" cy="690722"/>
          </a:xfrm>
        </p:spPr>
        <p:txBody>
          <a:bodyPr>
            <a:normAutofit fontScale="90000"/>
          </a:bodyPr>
          <a:lstStyle/>
          <a:p>
            <a:r>
              <a:rPr lang="nl-NL" sz="4500" dirty="0">
                <a:solidFill>
                  <a:prstClr val="white"/>
                </a:solidFill>
              </a:rPr>
              <a:t>Redenen om een testament te maken: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1800" y="1327173"/>
            <a:ext cx="9931836" cy="38659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err="1">
                <a:solidFill>
                  <a:prstClr val="white"/>
                </a:solidFill>
                <a:ea typeface="+mj-ea"/>
                <a:cs typeface="+mj-cs"/>
              </a:rPr>
              <a:t>Een</a:t>
            </a:r>
            <a:r>
              <a:rPr lang="en-US" sz="4000" dirty="0">
                <a:solidFill>
                  <a:prstClr val="white"/>
                </a:solidFill>
                <a:ea typeface="+mj-ea"/>
                <a:cs typeface="+mj-cs"/>
              </a:rPr>
              <a:t> </a:t>
            </a:r>
            <a:r>
              <a:rPr lang="en-US" sz="4000" dirty="0" err="1">
                <a:solidFill>
                  <a:prstClr val="white"/>
                </a:solidFill>
                <a:ea typeface="+mj-ea"/>
                <a:cs typeface="+mj-cs"/>
              </a:rPr>
              <a:t>executeur</a:t>
            </a:r>
            <a:r>
              <a:rPr lang="en-US" sz="4000" dirty="0">
                <a:solidFill>
                  <a:prstClr val="white"/>
                </a:solidFill>
                <a:ea typeface="+mj-ea"/>
                <a:cs typeface="+mj-cs"/>
              </a:rPr>
              <a:t> </a:t>
            </a:r>
            <a:r>
              <a:rPr lang="en-US" sz="4000" dirty="0" err="1">
                <a:solidFill>
                  <a:prstClr val="white"/>
                </a:solidFill>
                <a:ea typeface="+mj-ea"/>
                <a:cs typeface="+mj-cs"/>
              </a:rPr>
              <a:t>benoemen</a:t>
            </a:r>
            <a:r>
              <a:rPr lang="en-US" sz="4000" dirty="0">
                <a:solidFill>
                  <a:prstClr val="white"/>
                </a:solidFill>
                <a:ea typeface="+mj-ea"/>
                <a:cs typeface="+mj-cs"/>
              </a:rPr>
              <a:t> </a:t>
            </a:r>
            <a:r>
              <a:rPr lang="en-US" sz="4000" dirty="0" err="1">
                <a:solidFill>
                  <a:prstClr val="white"/>
                </a:solidFill>
                <a:ea typeface="+mj-ea"/>
                <a:cs typeface="+mj-cs"/>
              </a:rPr>
              <a:t>voor</a:t>
            </a:r>
            <a:r>
              <a:rPr lang="en-US" sz="4000" dirty="0">
                <a:solidFill>
                  <a:prstClr val="white"/>
                </a:solidFill>
                <a:ea typeface="+mj-ea"/>
                <a:cs typeface="+mj-cs"/>
              </a:rPr>
              <a:t>:</a:t>
            </a:r>
          </a:p>
          <a:p>
            <a:pPr marL="0" indent="0">
              <a:buNone/>
            </a:pPr>
            <a:endParaRPr lang="en-US" sz="1800" dirty="0">
              <a:solidFill>
                <a:prstClr val="white"/>
              </a:solidFill>
              <a:ea typeface="+mj-ea"/>
              <a:cs typeface="+mj-c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Het </a:t>
            </a:r>
            <a:r>
              <a:rPr lang="en-US" sz="3000" dirty="0" err="1">
                <a:solidFill>
                  <a:schemeClr val="bg1"/>
                </a:solidFill>
              </a:rPr>
              <a:t>regelen</a:t>
            </a:r>
            <a:r>
              <a:rPr lang="en-US" sz="3000" dirty="0">
                <a:solidFill>
                  <a:schemeClr val="bg1"/>
                </a:solidFill>
              </a:rPr>
              <a:t> van de </a:t>
            </a:r>
            <a:r>
              <a:rPr lang="en-US" sz="3000" dirty="0" err="1">
                <a:solidFill>
                  <a:schemeClr val="bg1"/>
                </a:solidFill>
              </a:rPr>
              <a:t>uitvaart</a:t>
            </a:r>
            <a:endParaRPr lang="en-US" sz="3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Het </a:t>
            </a:r>
            <a:r>
              <a:rPr lang="en-US" sz="3000" dirty="0" err="1">
                <a:solidFill>
                  <a:schemeClr val="bg1"/>
                </a:solidFill>
              </a:rPr>
              <a:t>uitvoeren</a:t>
            </a:r>
            <a:r>
              <a:rPr lang="en-US" sz="3000" dirty="0">
                <a:solidFill>
                  <a:schemeClr val="bg1"/>
                </a:solidFill>
              </a:rPr>
              <a:t> van het testament</a:t>
            </a:r>
          </a:p>
          <a:p>
            <a:pPr marL="0" indent="0">
              <a:buNone/>
            </a:pPr>
            <a:endParaRPr lang="en-US" sz="3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Bemiddelen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tussen</a:t>
            </a:r>
            <a:r>
              <a:rPr lang="en-US" sz="3000" dirty="0">
                <a:solidFill>
                  <a:schemeClr val="bg1"/>
                </a:solidFill>
              </a:rPr>
              <a:t> de </a:t>
            </a:r>
            <a:r>
              <a:rPr lang="en-US" sz="3000" dirty="0" err="1">
                <a:solidFill>
                  <a:schemeClr val="bg1"/>
                </a:solidFill>
              </a:rPr>
              <a:t>erfgenamen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73" y="5380734"/>
            <a:ext cx="2728110" cy="812800"/>
          </a:xfrm>
        </p:spPr>
      </p:pic>
    </p:spTree>
    <p:extLst>
      <p:ext uri="{BB962C8B-B14F-4D97-AF65-F5344CB8AC3E}">
        <p14:creationId xmlns:p14="http://schemas.microsoft.com/office/powerpoint/2010/main" val="3822443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30000" y="342158"/>
            <a:ext cx="9931836" cy="862828"/>
          </a:xfrm>
        </p:spPr>
        <p:txBody>
          <a:bodyPr/>
          <a:lstStyle/>
          <a:p>
            <a:r>
              <a:rPr lang="en-US" dirty="0" err="1"/>
              <a:t>Wie</a:t>
            </a:r>
            <a:r>
              <a:rPr lang="en-US" dirty="0"/>
              <a:t> </a:t>
            </a:r>
            <a:r>
              <a:rPr lang="en-US" sz="4500" dirty="0" err="1"/>
              <a:t>wordt</a:t>
            </a:r>
            <a:r>
              <a:rPr lang="en-US" dirty="0"/>
              <a:t> tot </a:t>
            </a:r>
            <a:r>
              <a:rPr lang="en-US" dirty="0" err="1"/>
              <a:t>executeur</a:t>
            </a:r>
            <a:r>
              <a:rPr lang="en-US" dirty="0"/>
              <a:t> </a:t>
            </a:r>
            <a:r>
              <a:rPr lang="en-US" dirty="0" err="1"/>
              <a:t>benoemd</a:t>
            </a:r>
            <a:r>
              <a:rPr lang="en-US" dirty="0"/>
              <a:t>?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30000" y="1307628"/>
            <a:ext cx="10532564" cy="41538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 err="1">
                <a:solidFill>
                  <a:schemeClr val="bg1"/>
                </a:solidFill>
              </a:rPr>
              <a:t>Deskundig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familielid</a:t>
            </a:r>
            <a:r>
              <a:rPr lang="en-US" sz="3000" dirty="0">
                <a:solidFill>
                  <a:schemeClr val="bg1"/>
                </a:solidFill>
              </a:rPr>
              <a:t>/</a:t>
            </a:r>
            <a:r>
              <a:rPr lang="en-US" sz="3000" dirty="0" err="1">
                <a:solidFill>
                  <a:schemeClr val="bg1"/>
                </a:solidFill>
              </a:rPr>
              <a:t>bekende</a:t>
            </a:r>
            <a:endParaRPr lang="en-US" sz="3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000" i="1" dirty="0">
                <a:solidFill>
                  <a:schemeClr val="bg1"/>
                </a:solidFill>
              </a:rPr>
              <a:t>Maar: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Veel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werk</a:t>
            </a:r>
            <a:r>
              <a:rPr lang="en-US" sz="3000" dirty="0">
                <a:solidFill>
                  <a:schemeClr val="bg1"/>
                </a:solidFill>
              </a:rPr>
              <a:t>/</a:t>
            </a:r>
            <a:r>
              <a:rPr lang="en-US" sz="3000" dirty="0" err="1">
                <a:solidFill>
                  <a:schemeClr val="bg1"/>
                </a:solidFill>
              </a:rPr>
              <a:t>tijd</a:t>
            </a:r>
            <a:r>
              <a:rPr lang="en-US" sz="3000" dirty="0">
                <a:solidFill>
                  <a:schemeClr val="bg1"/>
                </a:solidFill>
              </a:rPr>
              <a:t>/</a:t>
            </a:r>
            <a:r>
              <a:rPr lang="en-US" sz="3000" dirty="0" err="1">
                <a:solidFill>
                  <a:schemeClr val="bg1"/>
                </a:solidFill>
              </a:rPr>
              <a:t>aansprakelijkheid</a:t>
            </a:r>
            <a:endParaRPr lang="en-US" sz="3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Soms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ingewikkeld</a:t>
            </a:r>
            <a:r>
              <a:rPr lang="en-US" sz="3000" dirty="0">
                <a:solidFill>
                  <a:schemeClr val="bg1"/>
                </a:solidFill>
              </a:rPr>
              <a:t> (</a:t>
            </a:r>
            <a:r>
              <a:rPr lang="en-US" sz="3000" dirty="0" err="1">
                <a:solidFill>
                  <a:schemeClr val="bg1"/>
                </a:solidFill>
              </a:rPr>
              <a:t>fiscaal</a:t>
            </a:r>
            <a:r>
              <a:rPr lang="en-US" sz="3000" dirty="0">
                <a:solidFill>
                  <a:schemeClr val="bg1"/>
                </a:solidFill>
              </a:rPr>
              <a:t> en of </a:t>
            </a:r>
            <a:r>
              <a:rPr lang="en-US" sz="3000" dirty="0" err="1">
                <a:solidFill>
                  <a:schemeClr val="bg1"/>
                </a:solidFill>
              </a:rPr>
              <a:t>emotioneel</a:t>
            </a:r>
            <a:r>
              <a:rPr lang="en-US" sz="3000" dirty="0">
                <a:solidFill>
                  <a:schemeClr val="bg1"/>
                </a:solidFill>
              </a:rPr>
              <a:t>)</a:t>
            </a:r>
          </a:p>
          <a:p>
            <a:pPr marL="0" indent="0">
              <a:buNone/>
            </a:pPr>
            <a:endParaRPr lang="en-US" sz="3000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000" i="1" dirty="0" err="1">
                <a:solidFill>
                  <a:schemeClr val="bg1"/>
                </a:solidFill>
              </a:rPr>
              <a:t>Daarom</a:t>
            </a:r>
            <a:r>
              <a:rPr lang="en-US" sz="3000" i="1" dirty="0">
                <a:solidFill>
                  <a:schemeClr val="bg1"/>
                </a:solidFill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Vaak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ook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notaris</a:t>
            </a:r>
            <a:r>
              <a:rPr lang="en-US" sz="3000" dirty="0">
                <a:solidFill>
                  <a:schemeClr val="bg1"/>
                </a:solidFill>
              </a:rPr>
              <a:t>/accountant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Gecertificeerd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executeur</a:t>
            </a:r>
            <a:r>
              <a:rPr lang="en-US" sz="3000" dirty="0">
                <a:solidFill>
                  <a:schemeClr val="bg1"/>
                </a:solidFill>
              </a:rPr>
              <a:t> (</a:t>
            </a:r>
            <a:r>
              <a:rPr lang="en-US" sz="3000" dirty="0" err="1">
                <a:solidFill>
                  <a:schemeClr val="bg1"/>
                </a:solidFill>
              </a:rPr>
              <a:t>Novex</a:t>
            </a:r>
            <a:r>
              <a:rPr lang="en-US" sz="3000" dirty="0">
                <a:solidFill>
                  <a:schemeClr val="bg1"/>
                </a:solidFill>
              </a:rPr>
              <a:t>/SCE www.sce-executeurs.nl)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Meerdere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executeurs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mogelijk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73" y="5393260"/>
            <a:ext cx="2728110" cy="812800"/>
          </a:xfrm>
        </p:spPr>
      </p:pic>
    </p:spTree>
    <p:extLst>
      <p:ext uri="{BB962C8B-B14F-4D97-AF65-F5344CB8AC3E}">
        <p14:creationId xmlns:p14="http://schemas.microsoft.com/office/powerpoint/2010/main" val="3360725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15110" y="211905"/>
            <a:ext cx="9931836" cy="984739"/>
          </a:xfrm>
        </p:spPr>
        <p:txBody>
          <a:bodyPr/>
          <a:lstStyle/>
          <a:p>
            <a:r>
              <a:rPr lang="nl-NL" sz="4500" dirty="0">
                <a:solidFill>
                  <a:prstClr val="white"/>
                </a:solidFill>
              </a:rPr>
              <a:t>Redenen om een testament te maken: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15110" y="1890237"/>
            <a:ext cx="9931836" cy="3100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200" dirty="0">
                <a:solidFill>
                  <a:schemeClr val="bg1"/>
                </a:solidFill>
              </a:rPr>
              <a:t>In geval van behoefte aan zorg: Beperken Zorgbijdrage, oftewel voorkomen dat eigen vermogen moet worden ‘’opgegeten’’.</a:t>
            </a:r>
          </a:p>
          <a:p>
            <a:pPr marL="0" indent="0">
              <a:buNone/>
            </a:pPr>
            <a:endParaRPr lang="nl-NL" sz="3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sz="3000" dirty="0">
              <a:solidFill>
                <a:schemeClr val="bg1"/>
              </a:solidFill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73" y="5389047"/>
            <a:ext cx="2728110" cy="812800"/>
          </a:xfrm>
        </p:spPr>
      </p:pic>
    </p:spTree>
    <p:extLst>
      <p:ext uri="{BB962C8B-B14F-4D97-AF65-F5344CB8AC3E}">
        <p14:creationId xmlns:p14="http://schemas.microsoft.com/office/powerpoint/2010/main" val="900966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470892" y="184305"/>
            <a:ext cx="6925067" cy="583114"/>
          </a:xfrm>
        </p:spPr>
        <p:txBody>
          <a:bodyPr>
            <a:noAutofit/>
          </a:bodyPr>
          <a:lstStyle/>
          <a:p>
            <a:r>
              <a:rPr lang="en-US" sz="3600" dirty="0" err="1"/>
              <a:t>Zorgen</a:t>
            </a:r>
            <a:r>
              <a:rPr lang="en-US" sz="3600" dirty="0"/>
              <a:t> om de </a:t>
            </a:r>
            <a:r>
              <a:rPr lang="en-US" sz="3600" dirty="0" err="1"/>
              <a:t>zorgbijdrage</a:t>
            </a:r>
            <a:endParaRPr lang="nl-NL" sz="3600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959" y="475862"/>
            <a:ext cx="2964514" cy="883233"/>
          </a:xfrm>
        </p:spPr>
      </p:pic>
      <p:sp>
        <p:nvSpPr>
          <p:cNvPr id="2" name="Tijdelijke aanduiding voor inhoud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09538" y="1271652"/>
            <a:ext cx="8999537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12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71811" y="490450"/>
            <a:ext cx="9931836" cy="702255"/>
          </a:xfrm>
        </p:spPr>
        <p:txBody>
          <a:bodyPr>
            <a:noAutofit/>
          </a:bodyPr>
          <a:lstStyle/>
          <a:p>
            <a:r>
              <a:rPr lang="en-US" sz="4500" dirty="0" err="1"/>
              <a:t>Hogere</a:t>
            </a:r>
            <a:r>
              <a:rPr lang="en-US" sz="4500" dirty="0"/>
              <a:t> </a:t>
            </a:r>
            <a:r>
              <a:rPr lang="en-US" sz="4500" dirty="0" err="1"/>
              <a:t>zorgbijdrage</a:t>
            </a:r>
            <a:r>
              <a:rPr lang="en-US" sz="4500" dirty="0"/>
              <a:t> </a:t>
            </a:r>
            <a:r>
              <a:rPr lang="en-US" sz="4500" dirty="0" err="1"/>
              <a:t>vanaf</a:t>
            </a:r>
            <a:r>
              <a:rPr lang="en-US" sz="4500" dirty="0"/>
              <a:t> 01-01-2013</a:t>
            </a:r>
            <a:endParaRPr lang="nl-NL" sz="45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84147" y="1639566"/>
            <a:ext cx="9931836" cy="3040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 err="1">
                <a:solidFill>
                  <a:schemeClr val="bg1"/>
                </a:solidFill>
              </a:rPr>
              <a:t>Vanaf</a:t>
            </a:r>
            <a:r>
              <a:rPr lang="en-US" sz="3000" dirty="0">
                <a:solidFill>
                  <a:schemeClr val="bg1"/>
                </a:solidFill>
              </a:rPr>
              <a:t> 1 </a:t>
            </a:r>
            <a:r>
              <a:rPr lang="en-US" sz="3000" dirty="0" err="1">
                <a:solidFill>
                  <a:schemeClr val="bg1"/>
                </a:solidFill>
              </a:rPr>
              <a:t>januari</a:t>
            </a:r>
            <a:r>
              <a:rPr lang="en-US" sz="3000" dirty="0">
                <a:solidFill>
                  <a:schemeClr val="bg1"/>
                </a:solidFill>
              </a:rPr>
              <a:t> 2013 </a:t>
            </a:r>
            <a:r>
              <a:rPr lang="en-US" sz="3000" dirty="0" err="1">
                <a:solidFill>
                  <a:schemeClr val="bg1"/>
                </a:solidFill>
              </a:rPr>
              <a:t>betalen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veel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mensen</a:t>
            </a:r>
            <a:r>
              <a:rPr lang="en-US" sz="3000" dirty="0">
                <a:solidFill>
                  <a:schemeClr val="bg1"/>
                </a:solidFill>
              </a:rPr>
              <a:t> die </a:t>
            </a:r>
            <a:r>
              <a:rPr lang="en-US" sz="3000" dirty="0" err="1">
                <a:solidFill>
                  <a:schemeClr val="bg1"/>
                </a:solidFill>
              </a:rPr>
              <a:t>thuis</a:t>
            </a:r>
            <a:r>
              <a:rPr lang="en-US" sz="3000" dirty="0">
                <a:solidFill>
                  <a:schemeClr val="bg1"/>
                </a:solidFill>
              </a:rPr>
              <a:t> of in </a:t>
            </a:r>
            <a:r>
              <a:rPr lang="en-US" sz="3000" dirty="0" err="1">
                <a:solidFill>
                  <a:schemeClr val="bg1"/>
                </a:solidFill>
              </a:rPr>
              <a:t>een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verpleeghuis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zorg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krijgen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meer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zorgbijdrage</a:t>
            </a:r>
            <a:r>
              <a:rPr lang="en-US" sz="3000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en-US" sz="3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3000" dirty="0">
                <a:solidFill>
                  <a:schemeClr val="bg1"/>
                </a:solidFill>
              </a:rPr>
              <a:t>De </a:t>
            </a:r>
            <a:r>
              <a:rPr lang="en-US" sz="3000" dirty="0" err="1">
                <a:solidFill>
                  <a:schemeClr val="bg1"/>
                </a:solidFill>
              </a:rPr>
              <a:t>zorgbijdrage</a:t>
            </a:r>
            <a:r>
              <a:rPr lang="en-US" sz="3000" dirty="0">
                <a:solidFill>
                  <a:schemeClr val="bg1"/>
                </a:solidFill>
              </a:rPr>
              <a:t> is </a:t>
            </a:r>
            <a:r>
              <a:rPr lang="en-US" sz="3000" dirty="0" err="1">
                <a:solidFill>
                  <a:schemeClr val="bg1"/>
                </a:solidFill>
              </a:rPr>
              <a:t>maximaal</a:t>
            </a:r>
            <a:r>
              <a:rPr lang="en-US" sz="3000" dirty="0">
                <a:solidFill>
                  <a:schemeClr val="bg1"/>
                </a:solidFill>
              </a:rPr>
              <a:t> € 2.887,40 p/</a:t>
            </a:r>
            <a:r>
              <a:rPr lang="en-US" sz="3000" dirty="0" err="1">
                <a:solidFill>
                  <a:schemeClr val="bg1"/>
                </a:solidFill>
              </a:rPr>
              <a:t>mnd</a:t>
            </a:r>
            <a:r>
              <a:rPr lang="en-US" sz="3000" dirty="0">
                <a:solidFill>
                  <a:schemeClr val="bg1"/>
                </a:solidFill>
              </a:rPr>
              <a:t> (</a:t>
            </a:r>
            <a:r>
              <a:rPr lang="en-US" sz="3000" dirty="0" err="1">
                <a:solidFill>
                  <a:schemeClr val="bg1"/>
                </a:solidFill>
              </a:rPr>
              <a:t>alleenstaande</a:t>
            </a:r>
            <a:r>
              <a:rPr lang="en-US" sz="3000" dirty="0">
                <a:solidFill>
                  <a:schemeClr val="bg1"/>
                </a:solidFill>
              </a:rPr>
              <a:t>; 2024) en </a:t>
            </a:r>
            <a:r>
              <a:rPr lang="en-US" sz="3000" dirty="0" err="1">
                <a:solidFill>
                  <a:schemeClr val="bg1"/>
                </a:solidFill>
              </a:rPr>
              <a:t>wordt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berekend</a:t>
            </a:r>
            <a:r>
              <a:rPr lang="en-US" sz="3000" dirty="0">
                <a:solidFill>
                  <a:schemeClr val="bg1"/>
                </a:solidFill>
              </a:rPr>
              <a:t> over </a:t>
            </a:r>
            <a:r>
              <a:rPr lang="en-US" sz="3000" dirty="0" err="1">
                <a:solidFill>
                  <a:schemeClr val="bg1"/>
                </a:solidFill>
              </a:rPr>
              <a:t>inkomen</a:t>
            </a:r>
            <a:r>
              <a:rPr lang="en-US" sz="3000" dirty="0">
                <a:solidFill>
                  <a:schemeClr val="bg1"/>
                </a:solidFill>
              </a:rPr>
              <a:t> en </a:t>
            </a:r>
            <a:r>
              <a:rPr lang="en-US" sz="3000" dirty="0" err="1">
                <a:solidFill>
                  <a:schemeClr val="bg1"/>
                </a:solidFill>
              </a:rPr>
              <a:t>vermogen</a:t>
            </a:r>
            <a:r>
              <a:rPr lang="en-US" sz="3000" dirty="0">
                <a:solidFill>
                  <a:schemeClr val="bg1"/>
                </a:solidFill>
              </a:rPr>
              <a:t>.</a:t>
            </a:r>
            <a:endParaRPr lang="nl-NL" sz="3000" dirty="0">
              <a:solidFill>
                <a:schemeClr val="bg1"/>
              </a:solidFill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73" y="5355796"/>
            <a:ext cx="2728110" cy="812800"/>
          </a:xfrm>
        </p:spPr>
      </p:pic>
    </p:spTree>
    <p:extLst>
      <p:ext uri="{BB962C8B-B14F-4D97-AF65-F5344CB8AC3E}">
        <p14:creationId xmlns:p14="http://schemas.microsoft.com/office/powerpoint/2010/main" val="22877634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13373" y="240373"/>
            <a:ext cx="10481891" cy="952500"/>
          </a:xfrm>
        </p:spPr>
        <p:txBody>
          <a:bodyPr>
            <a:normAutofit/>
          </a:bodyPr>
          <a:lstStyle/>
          <a:p>
            <a:r>
              <a:rPr lang="nl-NL" sz="4500" dirty="0">
                <a:solidFill>
                  <a:prstClr val="white"/>
                </a:solidFill>
              </a:rPr>
              <a:t>Nog een reden om een testament te maken: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13373" y="1636528"/>
            <a:ext cx="10467628" cy="39413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3000" dirty="0">
                <a:solidFill>
                  <a:schemeClr val="bg1"/>
                </a:solidFill>
              </a:rPr>
              <a:t>In een testament opnemen dat de kinderen hun ‘tegoedbon’ bij de langstlevende </a:t>
            </a:r>
            <a:r>
              <a:rPr lang="nl-NL" sz="3000" i="1" dirty="0">
                <a:solidFill>
                  <a:schemeClr val="bg1"/>
                </a:solidFill>
              </a:rPr>
              <a:t>op kunnen eisen </a:t>
            </a:r>
            <a:r>
              <a:rPr lang="nl-NL" sz="3000" dirty="0">
                <a:solidFill>
                  <a:schemeClr val="bg1"/>
                </a:solidFill>
              </a:rPr>
              <a:t>indien deze in een zorginstelling wordt opgenomen; </a:t>
            </a:r>
          </a:p>
          <a:p>
            <a:pPr marL="0" indent="0">
              <a:buNone/>
            </a:pPr>
            <a:endParaRPr lang="nl-NL" sz="3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sz="3000" dirty="0">
                <a:solidFill>
                  <a:schemeClr val="bg1"/>
                </a:solidFill>
              </a:rPr>
              <a:t>Zo verdwijnt hun erfenis niet aan zorgkosten terwijl de zorg hetzelfde blijft.</a:t>
            </a:r>
          </a:p>
          <a:p>
            <a:pPr marL="0" indent="0">
              <a:buNone/>
            </a:pPr>
            <a:endParaRPr lang="nl-NL" sz="3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sz="3000" dirty="0">
                <a:solidFill>
                  <a:schemeClr val="bg1"/>
                </a:solidFill>
              </a:rPr>
              <a:t>Ook schenken door een ouder kan de zorgbijdrage beperken.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73" y="5380734"/>
            <a:ext cx="2728110" cy="812800"/>
          </a:xfrm>
        </p:spPr>
      </p:pic>
    </p:spTree>
    <p:extLst>
      <p:ext uri="{BB962C8B-B14F-4D97-AF65-F5344CB8AC3E}">
        <p14:creationId xmlns:p14="http://schemas.microsoft.com/office/powerpoint/2010/main" val="8133734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30000" y="590203"/>
            <a:ext cx="10662000" cy="467787"/>
          </a:xfrm>
        </p:spPr>
        <p:txBody>
          <a:bodyPr>
            <a:normAutofit/>
          </a:bodyPr>
          <a:lstStyle/>
          <a:p>
            <a:r>
              <a:rPr lang="en-US" sz="2400" dirty="0" err="1"/>
              <a:t>Andere</a:t>
            </a:r>
            <a:r>
              <a:rPr lang="en-US" sz="2400" dirty="0"/>
              <a:t> </a:t>
            </a:r>
            <a:r>
              <a:rPr lang="en-US" sz="2400" dirty="0" err="1"/>
              <a:t>redenen</a:t>
            </a:r>
            <a:r>
              <a:rPr lang="en-US" sz="2400" dirty="0"/>
              <a:t> </a:t>
            </a:r>
            <a:r>
              <a:rPr lang="en-US" sz="2400" i="1" dirty="0" err="1"/>
              <a:t>voor</a:t>
            </a:r>
            <a:r>
              <a:rPr lang="en-US" sz="2400" i="1" dirty="0"/>
              <a:t> </a:t>
            </a:r>
            <a:r>
              <a:rPr lang="en-US" sz="2400" i="1" dirty="0" err="1"/>
              <a:t>ouders</a:t>
            </a:r>
            <a:r>
              <a:rPr lang="en-US" sz="2400" i="1" dirty="0"/>
              <a:t> </a:t>
            </a:r>
            <a:r>
              <a:rPr lang="en-US" sz="2400" dirty="0"/>
              <a:t>in </a:t>
            </a:r>
            <a:r>
              <a:rPr lang="en-US" sz="2400" dirty="0" err="1"/>
              <a:t>een</a:t>
            </a:r>
            <a:r>
              <a:rPr lang="en-US" sz="2400" dirty="0"/>
              <a:t> ‘</a:t>
            </a:r>
            <a:r>
              <a:rPr lang="en-US" sz="2400" dirty="0" err="1"/>
              <a:t>gewone</a:t>
            </a:r>
            <a:r>
              <a:rPr lang="en-US" sz="2400" dirty="0"/>
              <a:t>’ </a:t>
            </a:r>
            <a:r>
              <a:rPr lang="en-US" sz="2400" dirty="0" err="1"/>
              <a:t>situatie</a:t>
            </a:r>
            <a:r>
              <a:rPr lang="en-US" sz="2400" dirty="0"/>
              <a:t> om </a:t>
            </a:r>
            <a:r>
              <a:rPr lang="en-US" sz="2400" dirty="0" err="1"/>
              <a:t>een</a:t>
            </a:r>
            <a:r>
              <a:rPr lang="en-US" sz="2400" dirty="0"/>
              <a:t> testament </a:t>
            </a:r>
            <a:r>
              <a:rPr lang="en-US" sz="2400" dirty="0" err="1"/>
              <a:t>te</a:t>
            </a:r>
            <a:r>
              <a:rPr lang="en-US" sz="2400" dirty="0"/>
              <a:t> </a:t>
            </a:r>
            <a:r>
              <a:rPr lang="en-US" sz="2400" dirty="0" err="1"/>
              <a:t>maken</a:t>
            </a:r>
            <a:r>
              <a:rPr lang="en-US" sz="2400" dirty="0"/>
              <a:t>:</a:t>
            </a:r>
            <a:endParaRPr lang="nl-NL" sz="24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88455" y="1498845"/>
            <a:ext cx="10545090" cy="3881889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Voogdij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bewind</a:t>
            </a:r>
            <a:endParaRPr lang="en-US" sz="3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Uitsluitingsclausule</a:t>
            </a:r>
            <a:r>
              <a:rPr lang="en-US" sz="3000" dirty="0">
                <a:solidFill>
                  <a:schemeClr val="bg1"/>
                </a:solidFill>
              </a:rPr>
              <a:t> (‘</a:t>
            </a:r>
            <a:r>
              <a:rPr lang="en-US" sz="3000" dirty="0" err="1">
                <a:solidFill>
                  <a:schemeClr val="bg1"/>
                </a:solidFill>
              </a:rPr>
              <a:t>koude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kant</a:t>
            </a:r>
            <a:r>
              <a:rPr lang="en-US" sz="3000" dirty="0">
                <a:solidFill>
                  <a:schemeClr val="bg1"/>
                </a:solidFill>
              </a:rPr>
              <a:t>’ </a:t>
            </a:r>
            <a:r>
              <a:rPr lang="en-US" sz="3000" dirty="0" err="1">
                <a:solidFill>
                  <a:schemeClr val="bg1"/>
                </a:solidFill>
              </a:rPr>
              <a:t>uitsluiten</a:t>
            </a:r>
            <a:r>
              <a:rPr lang="en-US" sz="3000" dirty="0">
                <a:solidFill>
                  <a:schemeClr val="bg1"/>
                </a:solidFill>
              </a:rPr>
              <a:t>, (minder </a:t>
            </a:r>
            <a:r>
              <a:rPr lang="en-US" sz="3000" dirty="0" err="1">
                <a:solidFill>
                  <a:schemeClr val="bg1"/>
                </a:solidFill>
              </a:rPr>
              <a:t>belangrijk</a:t>
            </a:r>
            <a:r>
              <a:rPr lang="en-US" sz="3000" dirty="0">
                <a:solidFill>
                  <a:schemeClr val="bg1"/>
                </a:solidFill>
              </a:rPr>
              <a:t> voor </a:t>
            </a:r>
            <a:r>
              <a:rPr lang="en-US" sz="3000" dirty="0" err="1">
                <a:solidFill>
                  <a:schemeClr val="bg1"/>
                </a:solidFill>
              </a:rPr>
              <a:t>huwelijken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gesloten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na</a:t>
            </a:r>
            <a:r>
              <a:rPr lang="en-US" sz="3000" dirty="0">
                <a:solidFill>
                  <a:schemeClr val="bg1"/>
                </a:solidFill>
              </a:rPr>
              <a:t> 1-1-2018)</a:t>
            </a:r>
          </a:p>
          <a:p>
            <a:pPr marL="0" indent="0">
              <a:buNone/>
            </a:pPr>
            <a:endParaRPr lang="en-US" sz="3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000" dirty="0">
                <a:solidFill>
                  <a:schemeClr val="bg1"/>
                </a:solidFill>
              </a:rPr>
              <a:t>Legaten (als je een specifiek bedrag of goed aan iemand wilt nalaten</a:t>
            </a:r>
          </a:p>
          <a:p>
            <a:pPr marL="0" indent="0">
              <a:buNone/>
            </a:pPr>
            <a:endParaRPr lang="nl-NL" sz="3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000" dirty="0">
                <a:solidFill>
                  <a:schemeClr val="bg1"/>
                </a:solidFill>
              </a:rPr>
              <a:t>30 dagen clausule	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73" y="5380734"/>
            <a:ext cx="2728110" cy="812800"/>
          </a:xfrm>
        </p:spPr>
      </p:pic>
    </p:spTree>
    <p:extLst>
      <p:ext uri="{BB962C8B-B14F-4D97-AF65-F5344CB8AC3E}">
        <p14:creationId xmlns:p14="http://schemas.microsoft.com/office/powerpoint/2010/main" val="2575487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30000" y="980898"/>
            <a:ext cx="9931836" cy="856216"/>
          </a:xfrm>
        </p:spPr>
        <p:txBody>
          <a:bodyPr>
            <a:normAutofit fontScale="90000"/>
          </a:bodyPr>
          <a:lstStyle/>
          <a:p>
            <a:r>
              <a:rPr lang="en-US" dirty="0"/>
              <a:t>Nut en </a:t>
            </a:r>
            <a:r>
              <a:rPr lang="en-US" dirty="0" err="1"/>
              <a:t>Noodzaak</a:t>
            </a:r>
            <a:r>
              <a:rPr lang="en-US" dirty="0"/>
              <a:t> van </a:t>
            </a:r>
            <a:r>
              <a:rPr lang="en-US" dirty="0" err="1"/>
              <a:t>een</a:t>
            </a:r>
            <a:r>
              <a:rPr lang="en-US" dirty="0"/>
              <a:t> testament</a:t>
            </a:r>
            <a:br>
              <a:rPr lang="en-US" dirty="0"/>
            </a:b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30000" y="1498929"/>
            <a:ext cx="9931836" cy="36882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 err="1">
                <a:solidFill>
                  <a:schemeClr val="bg1"/>
                </a:solidFill>
              </a:rPr>
              <a:t>Onderwerpen</a:t>
            </a:r>
            <a:r>
              <a:rPr lang="en-US" sz="3000" dirty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endParaRPr lang="en-US" sz="30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Het </a:t>
            </a:r>
            <a:r>
              <a:rPr lang="en-US" sz="3000" dirty="0" err="1">
                <a:solidFill>
                  <a:schemeClr val="bg1"/>
                </a:solidFill>
              </a:rPr>
              <a:t>wettelijk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erfrecht</a:t>
            </a:r>
            <a:endParaRPr lang="en-US" sz="30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Wat </a:t>
            </a:r>
            <a:r>
              <a:rPr lang="en-US" sz="3000" dirty="0" err="1">
                <a:solidFill>
                  <a:schemeClr val="bg1"/>
                </a:solidFill>
              </a:rPr>
              <a:t>te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regelen</a:t>
            </a:r>
            <a:r>
              <a:rPr lang="en-US" sz="3000" dirty="0">
                <a:solidFill>
                  <a:schemeClr val="bg1"/>
                </a:solidFill>
              </a:rPr>
              <a:t> in </a:t>
            </a:r>
            <a:r>
              <a:rPr lang="en-US" sz="3000" dirty="0" err="1">
                <a:solidFill>
                  <a:schemeClr val="bg1"/>
                </a:solidFill>
              </a:rPr>
              <a:t>een</a:t>
            </a:r>
            <a:r>
              <a:rPr lang="en-US" sz="3000" dirty="0">
                <a:solidFill>
                  <a:schemeClr val="bg1"/>
                </a:solidFill>
              </a:rPr>
              <a:t> testament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Erfbelasting</a:t>
            </a:r>
            <a:endParaRPr lang="en-US" sz="30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Zorgbijdrage</a:t>
            </a:r>
            <a:endParaRPr lang="en-US" sz="30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De </a:t>
            </a:r>
            <a:r>
              <a:rPr lang="en-US" sz="3000" dirty="0" err="1">
                <a:solidFill>
                  <a:schemeClr val="bg1"/>
                </a:solidFill>
              </a:rPr>
              <a:t>vergeten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akte</a:t>
            </a:r>
            <a:endParaRPr lang="en-US" sz="3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sz="3000" dirty="0">
              <a:solidFill>
                <a:schemeClr val="bg1"/>
              </a:solidFill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73" y="5393260"/>
            <a:ext cx="2728110" cy="812800"/>
          </a:xfrm>
        </p:spPr>
      </p:pic>
    </p:spTree>
    <p:extLst>
      <p:ext uri="{BB962C8B-B14F-4D97-AF65-F5344CB8AC3E}">
        <p14:creationId xmlns:p14="http://schemas.microsoft.com/office/powerpoint/2010/main" val="3059387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30113" y="346654"/>
            <a:ext cx="9931836" cy="839245"/>
          </a:xfrm>
        </p:spPr>
        <p:txBody>
          <a:bodyPr>
            <a:normAutofit/>
          </a:bodyPr>
          <a:lstStyle/>
          <a:p>
            <a:r>
              <a:rPr lang="en-US" dirty="0"/>
              <a:t>Na </a:t>
            </a:r>
            <a:r>
              <a:rPr lang="en-US" sz="4500" dirty="0" err="1"/>
              <a:t>overlijden</a:t>
            </a:r>
            <a:r>
              <a:rPr lang="en-US" dirty="0"/>
              <a:t> van de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/>
              <a:t>ouder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30113" y="1453619"/>
            <a:ext cx="9931836" cy="31003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Ga </a:t>
            </a:r>
            <a:r>
              <a:rPr lang="en-US" sz="3000" dirty="0" err="1">
                <a:solidFill>
                  <a:schemeClr val="bg1"/>
                </a:solidFill>
              </a:rPr>
              <a:t>langs</a:t>
            </a:r>
            <a:r>
              <a:rPr lang="en-US" sz="3000" dirty="0">
                <a:solidFill>
                  <a:schemeClr val="bg1"/>
                </a:solidFill>
              </a:rPr>
              <a:t> de </a:t>
            </a:r>
            <a:r>
              <a:rPr lang="en-US" sz="3000" dirty="0" err="1">
                <a:solidFill>
                  <a:schemeClr val="bg1"/>
                </a:solidFill>
              </a:rPr>
              <a:t>notaris</a:t>
            </a:r>
            <a:r>
              <a:rPr lang="en-US" sz="3000" dirty="0">
                <a:solidFill>
                  <a:schemeClr val="bg1"/>
                </a:solidFill>
              </a:rPr>
              <a:t> en </a:t>
            </a:r>
            <a:r>
              <a:rPr lang="en-US" sz="3000" dirty="0" err="1">
                <a:solidFill>
                  <a:schemeClr val="bg1"/>
                </a:solidFill>
              </a:rPr>
              <a:t>bespreek</a:t>
            </a:r>
            <a:r>
              <a:rPr lang="en-US" sz="3000" dirty="0">
                <a:solidFill>
                  <a:schemeClr val="bg1"/>
                </a:solidFill>
              </a:rPr>
              <a:t> de </a:t>
            </a:r>
            <a:r>
              <a:rPr lang="en-US" sz="3000" dirty="0" err="1">
                <a:solidFill>
                  <a:schemeClr val="bg1"/>
                </a:solidFill>
              </a:rPr>
              <a:t>uitvoering</a:t>
            </a:r>
            <a:r>
              <a:rPr lang="en-US" sz="3000" dirty="0">
                <a:solidFill>
                  <a:schemeClr val="bg1"/>
                </a:solidFill>
              </a:rPr>
              <a:t> en </a:t>
            </a:r>
            <a:r>
              <a:rPr lang="en-US" sz="3000" dirty="0" err="1">
                <a:solidFill>
                  <a:schemeClr val="bg1"/>
                </a:solidFill>
              </a:rPr>
              <a:t>gevolgen</a:t>
            </a:r>
            <a:r>
              <a:rPr lang="en-US" sz="3000" dirty="0">
                <a:solidFill>
                  <a:schemeClr val="bg1"/>
                </a:solidFill>
              </a:rPr>
              <a:t> van het testament, het testament is </a:t>
            </a:r>
            <a:r>
              <a:rPr lang="en-US" sz="3000" dirty="0" err="1">
                <a:solidFill>
                  <a:schemeClr val="bg1"/>
                </a:solidFill>
              </a:rPr>
              <a:t>een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gereedschapskist</a:t>
            </a:r>
            <a:endParaRPr lang="en-US" sz="3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Is het </a:t>
            </a:r>
            <a:r>
              <a:rPr lang="en-US" sz="3000" dirty="0" err="1">
                <a:solidFill>
                  <a:schemeClr val="bg1"/>
                </a:solidFill>
              </a:rPr>
              <a:t>nuttig</a:t>
            </a:r>
            <a:r>
              <a:rPr lang="en-US" sz="3000" dirty="0">
                <a:solidFill>
                  <a:schemeClr val="bg1"/>
                </a:solidFill>
              </a:rPr>
              <a:t> om de “</a:t>
            </a:r>
            <a:r>
              <a:rPr lang="en-US" sz="3000" dirty="0" err="1">
                <a:solidFill>
                  <a:schemeClr val="bg1"/>
                </a:solidFill>
              </a:rPr>
              <a:t>Akte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vaststelling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erfdelen</a:t>
            </a:r>
            <a:r>
              <a:rPr lang="en-US" sz="3000" dirty="0">
                <a:solidFill>
                  <a:schemeClr val="bg1"/>
                </a:solidFill>
              </a:rPr>
              <a:t>” </a:t>
            </a:r>
            <a:r>
              <a:rPr lang="en-US" sz="3000" dirty="0" err="1">
                <a:solidFill>
                  <a:schemeClr val="bg1"/>
                </a:solidFill>
              </a:rPr>
              <a:t>te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maken</a:t>
            </a:r>
            <a:r>
              <a:rPr lang="en-US" sz="3000" dirty="0">
                <a:solidFill>
                  <a:schemeClr val="bg1"/>
                </a:solidFill>
              </a:rPr>
              <a:t>,  de “</a:t>
            </a:r>
            <a:r>
              <a:rPr lang="en-US" sz="3000" dirty="0" err="1">
                <a:solidFill>
                  <a:schemeClr val="bg1"/>
                </a:solidFill>
              </a:rPr>
              <a:t>vergeten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akte</a:t>
            </a:r>
            <a:r>
              <a:rPr lang="en-US" sz="3000" dirty="0">
                <a:solidFill>
                  <a:schemeClr val="bg1"/>
                </a:solidFill>
              </a:rPr>
              <a:t>”?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73" y="5380734"/>
            <a:ext cx="2728110" cy="812800"/>
          </a:xfrm>
        </p:spPr>
      </p:pic>
    </p:spTree>
    <p:extLst>
      <p:ext uri="{BB962C8B-B14F-4D97-AF65-F5344CB8AC3E}">
        <p14:creationId xmlns:p14="http://schemas.microsoft.com/office/powerpoint/2010/main" val="34416835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30113" y="379651"/>
            <a:ext cx="9931836" cy="839245"/>
          </a:xfrm>
        </p:spPr>
        <p:txBody>
          <a:bodyPr>
            <a:normAutofit/>
          </a:bodyPr>
          <a:lstStyle/>
          <a:p>
            <a:r>
              <a:rPr lang="en-US" dirty="0"/>
              <a:t>Het </a:t>
            </a:r>
            <a:r>
              <a:rPr lang="en-US" sz="4500" dirty="0" err="1"/>
              <a:t>belang</a:t>
            </a:r>
            <a:r>
              <a:rPr lang="en-US" dirty="0"/>
              <a:t> van de “</a:t>
            </a:r>
            <a:r>
              <a:rPr lang="en-US" dirty="0" err="1"/>
              <a:t>vergeten</a:t>
            </a:r>
            <a:r>
              <a:rPr lang="en-US" dirty="0"/>
              <a:t> </a:t>
            </a:r>
            <a:r>
              <a:rPr lang="en-US" dirty="0" err="1"/>
              <a:t>akte</a:t>
            </a:r>
            <a:r>
              <a:rPr lang="en-US" dirty="0"/>
              <a:t>”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30113" y="1305098"/>
            <a:ext cx="9931836" cy="380585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3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Hoogte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tegoedbon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kinderen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vastleggen</a:t>
            </a:r>
            <a:endParaRPr lang="en-US" sz="3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Wanneer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opeisbaar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vastleggen</a:t>
            </a:r>
            <a:r>
              <a:rPr lang="en-US" sz="3000" dirty="0">
                <a:solidFill>
                  <a:schemeClr val="bg1"/>
                </a:solidFill>
              </a:rPr>
              <a:t> (</a:t>
            </a:r>
            <a:r>
              <a:rPr lang="en-US" sz="3000" dirty="0" err="1">
                <a:solidFill>
                  <a:schemeClr val="bg1"/>
                </a:solidFill>
              </a:rPr>
              <a:t>fiscaal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belang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belang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ivm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zorgbijdrage</a:t>
            </a:r>
            <a:r>
              <a:rPr lang="en-US" sz="3000" dirty="0">
                <a:solidFill>
                  <a:schemeClr val="bg1"/>
                </a:solidFill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Hoogte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rente</a:t>
            </a:r>
            <a:r>
              <a:rPr lang="en-US" sz="3000" dirty="0">
                <a:solidFill>
                  <a:schemeClr val="bg1"/>
                </a:solidFill>
              </a:rPr>
              <a:t> over </a:t>
            </a:r>
            <a:r>
              <a:rPr lang="en-US" sz="3000" dirty="0" err="1">
                <a:solidFill>
                  <a:schemeClr val="bg1"/>
                </a:solidFill>
              </a:rPr>
              <a:t>tegoedbon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vastleggen</a:t>
            </a:r>
            <a:endParaRPr lang="en-US" sz="3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Opvullegaat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wel</a:t>
            </a:r>
            <a:r>
              <a:rPr lang="en-US" sz="3000" dirty="0">
                <a:solidFill>
                  <a:schemeClr val="bg1"/>
                </a:solidFill>
              </a:rPr>
              <a:t> of </a:t>
            </a:r>
            <a:r>
              <a:rPr lang="en-US" sz="3000" dirty="0" err="1">
                <a:solidFill>
                  <a:schemeClr val="bg1"/>
                </a:solidFill>
              </a:rPr>
              <a:t>niet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gebruiken</a:t>
            </a:r>
            <a:endParaRPr lang="en-US" sz="3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Indien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waarde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woning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hoger</a:t>
            </a:r>
            <a:r>
              <a:rPr lang="en-US" sz="3000" dirty="0">
                <a:solidFill>
                  <a:schemeClr val="bg1"/>
                </a:solidFill>
              </a:rPr>
              <a:t> is </a:t>
            </a:r>
            <a:r>
              <a:rPr lang="en-US" sz="3000" dirty="0" err="1">
                <a:solidFill>
                  <a:schemeClr val="bg1"/>
                </a:solidFill>
              </a:rPr>
              <a:t>dan</a:t>
            </a:r>
            <a:r>
              <a:rPr lang="en-US" sz="3000" dirty="0">
                <a:solidFill>
                  <a:schemeClr val="bg1"/>
                </a:solidFill>
              </a:rPr>
              <a:t> WOZ </a:t>
            </a:r>
            <a:r>
              <a:rPr lang="en-US" sz="3000" dirty="0" err="1">
                <a:solidFill>
                  <a:schemeClr val="bg1"/>
                </a:solidFill>
              </a:rPr>
              <a:t>waarde</a:t>
            </a:r>
            <a:r>
              <a:rPr lang="en-US" sz="3000" dirty="0">
                <a:solidFill>
                  <a:schemeClr val="bg1"/>
                </a:solidFill>
              </a:rPr>
              <a:t>: leg </a:t>
            </a:r>
            <a:r>
              <a:rPr lang="en-US" sz="3000" dirty="0" err="1">
                <a:solidFill>
                  <a:schemeClr val="bg1"/>
                </a:solidFill>
              </a:rPr>
              <a:t>dit</a:t>
            </a:r>
            <a:r>
              <a:rPr lang="en-US" sz="3000" dirty="0">
                <a:solidFill>
                  <a:schemeClr val="bg1"/>
                </a:solidFill>
              </a:rPr>
              <a:t> vast!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Kortom</a:t>
            </a:r>
            <a:r>
              <a:rPr lang="en-US" sz="3000" dirty="0">
                <a:solidFill>
                  <a:schemeClr val="bg1"/>
                </a:solidFill>
              </a:rPr>
              <a:t>, </a:t>
            </a:r>
            <a:r>
              <a:rPr lang="en-US" sz="3000" dirty="0" err="1">
                <a:solidFill>
                  <a:schemeClr val="bg1"/>
                </a:solidFill>
              </a:rPr>
              <a:t>maak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een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Akte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vaststelling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erfdelen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bij</a:t>
            </a:r>
            <a:r>
              <a:rPr lang="en-US" sz="3000" dirty="0">
                <a:solidFill>
                  <a:schemeClr val="bg1"/>
                </a:solidFill>
              </a:rPr>
              <a:t> de </a:t>
            </a:r>
            <a:r>
              <a:rPr lang="en-US" sz="3000" dirty="0" err="1">
                <a:solidFill>
                  <a:schemeClr val="bg1"/>
                </a:solidFill>
              </a:rPr>
              <a:t>notaris</a:t>
            </a:r>
            <a:endParaRPr lang="en-US" sz="3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73" y="5389047"/>
            <a:ext cx="2728110" cy="812800"/>
          </a:xfrm>
        </p:spPr>
      </p:pic>
    </p:spTree>
    <p:extLst>
      <p:ext uri="{BB962C8B-B14F-4D97-AF65-F5344CB8AC3E}">
        <p14:creationId xmlns:p14="http://schemas.microsoft.com/office/powerpoint/2010/main" val="3887547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30113" y="354713"/>
            <a:ext cx="9931836" cy="839245"/>
          </a:xfrm>
        </p:spPr>
        <p:txBody>
          <a:bodyPr>
            <a:normAutofit/>
          </a:bodyPr>
          <a:lstStyle/>
          <a:p>
            <a:r>
              <a:rPr lang="en-US" sz="4500" dirty="0"/>
              <a:t>Testament </a:t>
            </a:r>
            <a:r>
              <a:rPr lang="en-US" sz="4500" dirty="0" err="1"/>
              <a:t>zonder</a:t>
            </a:r>
            <a:r>
              <a:rPr lang="en-US" sz="4500" dirty="0"/>
              <a:t> </a:t>
            </a:r>
            <a:r>
              <a:rPr lang="en-US" sz="4500" dirty="0" err="1"/>
              <a:t>kinderen</a:t>
            </a:r>
            <a:r>
              <a:rPr lang="en-US" sz="4500" dirty="0"/>
              <a:t>	</a:t>
            </a:r>
            <a:endParaRPr lang="nl-NL" sz="45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30113" y="1387109"/>
            <a:ext cx="9931836" cy="34758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 err="1">
                <a:solidFill>
                  <a:schemeClr val="bg1"/>
                </a:solidFill>
              </a:rPr>
              <a:t>Maatwerk</a:t>
            </a:r>
            <a:r>
              <a:rPr lang="en-US" sz="3000" dirty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endParaRPr lang="en-US" sz="3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Legaten</a:t>
            </a:r>
            <a:endParaRPr lang="en-US" sz="3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Goede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doelen</a:t>
            </a:r>
            <a:endParaRPr lang="en-US" sz="3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Erfgenamen</a:t>
            </a:r>
            <a:r>
              <a:rPr lang="en-US" sz="3000" dirty="0">
                <a:solidFill>
                  <a:schemeClr val="bg1"/>
                </a:solidFill>
              </a:rPr>
              <a:t> (</a:t>
            </a:r>
            <a:r>
              <a:rPr lang="en-US" sz="3000" dirty="0" err="1">
                <a:solidFill>
                  <a:schemeClr val="bg1"/>
                </a:solidFill>
              </a:rPr>
              <a:t>soms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juist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geen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familie</a:t>
            </a:r>
            <a:r>
              <a:rPr lang="en-US" sz="3000" dirty="0">
                <a:solidFill>
                  <a:schemeClr val="bg1"/>
                </a:solidFill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Benoemen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executeur</a:t>
            </a:r>
            <a:endParaRPr lang="en-US" sz="3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Instructies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executeur</a:t>
            </a:r>
            <a:endParaRPr lang="en-US" sz="3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73" y="5380734"/>
            <a:ext cx="2728110" cy="812800"/>
          </a:xfrm>
        </p:spPr>
      </p:pic>
    </p:spTree>
    <p:extLst>
      <p:ext uri="{BB962C8B-B14F-4D97-AF65-F5344CB8AC3E}">
        <p14:creationId xmlns:p14="http://schemas.microsoft.com/office/powerpoint/2010/main" val="37668927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30113" y="507076"/>
            <a:ext cx="9931836" cy="656710"/>
          </a:xfrm>
        </p:spPr>
        <p:txBody>
          <a:bodyPr>
            <a:normAutofit/>
          </a:bodyPr>
          <a:lstStyle/>
          <a:p>
            <a:r>
              <a:rPr lang="en-US" sz="3600" dirty="0" err="1"/>
              <a:t>Concluderend</a:t>
            </a:r>
            <a:r>
              <a:rPr lang="en-US" sz="3600" dirty="0"/>
              <a:t>: </a:t>
            </a:r>
            <a:r>
              <a:rPr lang="en-US" sz="3600" dirty="0" err="1"/>
              <a:t>Persoonlijke</a:t>
            </a:r>
            <a:r>
              <a:rPr lang="en-US" sz="3600" dirty="0"/>
              <a:t> </a:t>
            </a:r>
            <a:r>
              <a:rPr lang="en-US" sz="3600" dirty="0" err="1"/>
              <a:t>situatie</a:t>
            </a:r>
            <a:r>
              <a:rPr lang="en-US" sz="3600" dirty="0"/>
              <a:t> heel </a:t>
            </a:r>
            <a:r>
              <a:rPr lang="en-US" sz="3600" dirty="0" err="1"/>
              <a:t>belangrijk</a:t>
            </a:r>
            <a:endParaRPr lang="nl-NL" sz="36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30113" y="1473741"/>
            <a:ext cx="9931836" cy="43133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>
                <a:solidFill>
                  <a:schemeClr val="bg1"/>
                </a:solidFill>
              </a:rPr>
              <a:t>Vertrouw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niet</a:t>
            </a:r>
            <a:r>
              <a:rPr lang="en-US" sz="2800" dirty="0">
                <a:solidFill>
                  <a:schemeClr val="bg1"/>
                </a:solidFill>
              </a:rPr>
              <a:t> op de </a:t>
            </a:r>
            <a:r>
              <a:rPr lang="en-US" sz="2800" dirty="0" err="1">
                <a:solidFill>
                  <a:schemeClr val="bg1"/>
                </a:solidFill>
              </a:rPr>
              <a:t>wettelijke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regeling</a:t>
            </a:r>
            <a:endParaRPr lang="en-US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800" dirty="0" err="1">
                <a:solidFill>
                  <a:schemeClr val="bg1"/>
                </a:solidFill>
              </a:rPr>
              <a:t>Maak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een</a:t>
            </a:r>
            <a:r>
              <a:rPr lang="en-US" sz="2800" dirty="0">
                <a:solidFill>
                  <a:schemeClr val="bg1"/>
                </a:solidFill>
              </a:rPr>
              <a:t> testament met: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Een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opvullegaat</a:t>
            </a: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Een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legaat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aan</a:t>
            </a:r>
            <a:r>
              <a:rPr lang="en-US" sz="2800" dirty="0">
                <a:solidFill>
                  <a:schemeClr val="bg1"/>
                </a:solidFill>
              </a:rPr>
              <a:t> de </a:t>
            </a:r>
            <a:r>
              <a:rPr lang="en-US" sz="2800" dirty="0" err="1">
                <a:solidFill>
                  <a:schemeClr val="bg1"/>
                </a:solidFill>
              </a:rPr>
              <a:t>kleinkinderen</a:t>
            </a: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Tegoedbon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kinderen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opeisbaar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bij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zorgsituatie</a:t>
            </a:r>
            <a:endParaRPr lang="en-US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000" dirty="0">
                <a:solidFill>
                  <a:schemeClr val="bg1"/>
                </a:solidFill>
              </a:rPr>
              <a:t>Ga </a:t>
            </a:r>
            <a:r>
              <a:rPr lang="en-US" sz="3000" dirty="0" err="1">
                <a:solidFill>
                  <a:schemeClr val="bg1"/>
                </a:solidFill>
              </a:rPr>
              <a:t>na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een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overlijden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langs</a:t>
            </a:r>
            <a:r>
              <a:rPr lang="en-US" sz="3000" dirty="0">
                <a:solidFill>
                  <a:schemeClr val="bg1"/>
                </a:solidFill>
              </a:rPr>
              <a:t> de </a:t>
            </a:r>
            <a:r>
              <a:rPr lang="en-US" sz="3000" dirty="0" err="1">
                <a:solidFill>
                  <a:schemeClr val="bg1"/>
                </a:solidFill>
              </a:rPr>
              <a:t>notaris</a:t>
            </a:r>
            <a:r>
              <a:rPr lang="en-US" sz="3000" dirty="0">
                <a:solidFill>
                  <a:schemeClr val="bg1"/>
                </a:solidFill>
              </a:rPr>
              <a:t> voor </a:t>
            </a:r>
            <a:r>
              <a:rPr lang="en-US" sz="3000" dirty="0" err="1">
                <a:solidFill>
                  <a:schemeClr val="bg1"/>
                </a:solidFill>
              </a:rPr>
              <a:t>uitleg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bg1"/>
                </a:solidFill>
              </a:rPr>
              <a:t>testament </a:t>
            </a:r>
            <a:r>
              <a:rPr lang="en-US" sz="3000" dirty="0" err="1">
                <a:solidFill>
                  <a:schemeClr val="bg1"/>
                </a:solidFill>
              </a:rPr>
              <a:t>en</a:t>
            </a:r>
            <a:r>
              <a:rPr lang="en-US" sz="3000" dirty="0">
                <a:solidFill>
                  <a:schemeClr val="bg1"/>
                </a:solidFill>
              </a:rPr>
              <a:t> ‘de </a:t>
            </a:r>
            <a:r>
              <a:rPr lang="en-US" sz="3000" dirty="0" err="1">
                <a:solidFill>
                  <a:schemeClr val="bg1"/>
                </a:solidFill>
              </a:rPr>
              <a:t>vergeten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akte</a:t>
            </a:r>
            <a:r>
              <a:rPr lang="en-US" sz="3000" dirty="0">
                <a:solidFill>
                  <a:schemeClr val="bg1"/>
                </a:solidFill>
              </a:rPr>
              <a:t>’</a:t>
            </a:r>
          </a:p>
          <a:p>
            <a:pPr marL="0" indent="0">
              <a:buNone/>
            </a:pPr>
            <a:endParaRPr lang="nl-NL" sz="3000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73" y="5380734"/>
            <a:ext cx="2728110" cy="812800"/>
          </a:xfrm>
        </p:spPr>
      </p:pic>
    </p:spTree>
    <p:extLst>
      <p:ext uri="{BB962C8B-B14F-4D97-AF65-F5344CB8AC3E}">
        <p14:creationId xmlns:p14="http://schemas.microsoft.com/office/powerpoint/2010/main" val="33678808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Levenstestament</a:t>
            </a:r>
            <a:endParaRPr lang="nl-NL" sz="3600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049" y="518047"/>
            <a:ext cx="2728110" cy="812800"/>
          </a:xfrm>
        </p:spPr>
      </p:pic>
      <p:pic>
        <p:nvPicPr>
          <p:cNvPr id="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1254" y="1222135"/>
            <a:ext cx="7643226" cy="509098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461099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30000" y="370604"/>
            <a:ext cx="9931836" cy="862828"/>
          </a:xfrm>
        </p:spPr>
        <p:txBody>
          <a:bodyPr>
            <a:normAutofit/>
          </a:bodyPr>
          <a:lstStyle/>
          <a:p>
            <a:r>
              <a:rPr lang="en-US" sz="4800" dirty="0"/>
              <a:t>Twee </a:t>
            </a:r>
            <a:r>
              <a:rPr lang="en-US" sz="4800" dirty="0" err="1"/>
              <a:t>soorten</a:t>
            </a:r>
            <a:r>
              <a:rPr lang="en-US" sz="4800" dirty="0"/>
              <a:t> </a:t>
            </a:r>
            <a:r>
              <a:rPr lang="en-US" sz="4800" dirty="0" err="1"/>
              <a:t>testamenten</a:t>
            </a:r>
            <a:endParaRPr lang="nl-NL" sz="48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30000" y="1330036"/>
            <a:ext cx="9931836" cy="3717953"/>
          </a:xfrm>
        </p:spPr>
        <p:txBody>
          <a:bodyPr>
            <a:normAutofit/>
          </a:bodyPr>
          <a:lstStyle/>
          <a:p>
            <a:endParaRPr lang="en-US" sz="3000" dirty="0">
              <a:solidFill>
                <a:schemeClr val="bg1"/>
              </a:solidFill>
            </a:endParaRPr>
          </a:p>
          <a:p>
            <a:r>
              <a:rPr lang="en-US" sz="3000" dirty="0" err="1">
                <a:solidFill>
                  <a:schemeClr val="bg1"/>
                </a:solidFill>
              </a:rPr>
              <a:t>Een</a:t>
            </a:r>
            <a:r>
              <a:rPr lang="en-US" sz="3000" dirty="0">
                <a:solidFill>
                  <a:schemeClr val="bg1"/>
                </a:solidFill>
              </a:rPr>
              <a:t> ‘</a:t>
            </a:r>
            <a:r>
              <a:rPr lang="en-US" sz="3000" dirty="0" err="1">
                <a:solidFill>
                  <a:schemeClr val="bg1"/>
                </a:solidFill>
              </a:rPr>
              <a:t>gewoon</a:t>
            </a:r>
            <a:r>
              <a:rPr lang="en-US" sz="3000" dirty="0">
                <a:solidFill>
                  <a:schemeClr val="bg1"/>
                </a:solidFill>
              </a:rPr>
              <a:t>’ testament met </a:t>
            </a:r>
            <a:r>
              <a:rPr lang="en-US" sz="3000" dirty="0" err="1">
                <a:solidFill>
                  <a:schemeClr val="bg1"/>
                </a:solidFill>
              </a:rPr>
              <a:t>regelingen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voor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na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overlijden</a:t>
            </a:r>
            <a:r>
              <a:rPr lang="en-US" sz="3000" dirty="0">
                <a:solidFill>
                  <a:schemeClr val="bg1"/>
                </a:solidFill>
              </a:rPr>
              <a:t>.</a:t>
            </a:r>
          </a:p>
          <a:p>
            <a:endParaRPr lang="en-US" sz="3000" dirty="0">
              <a:solidFill>
                <a:schemeClr val="bg1"/>
              </a:solidFill>
            </a:endParaRPr>
          </a:p>
          <a:p>
            <a:r>
              <a:rPr lang="en-US" sz="3000" dirty="0" err="1">
                <a:solidFill>
                  <a:schemeClr val="bg1"/>
                </a:solidFill>
              </a:rPr>
              <a:t>Een</a:t>
            </a:r>
            <a:r>
              <a:rPr lang="en-US" sz="3000" dirty="0">
                <a:solidFill>
                  <a:schemeClr val="bg1"/>
                </a:solidFill>
              </a:rPr>
              <a:t> ‘</a:t>
            </a:r>
            <a:r>
              <a:rPr lang="en-US" sz="3600" dirty="0" err="1">
                <a:solidFill>
                  <a:schemeClr val="bg1"/>
                </a:solidFill>
              </a:rPr>
              <a:t>levenstestament</a:t>
            </a:r>
            <a:r>
              <a:rPr lang="en-US" sz="3000" dirty="0">
                <a:solidFill>
                  <a:schemeClr val="bg1"/>
                </a:solidFill>
              </a:rPr>
              <a:t>’ met </a:t>
            </a:r>
            <a:r>
              <a:rPr lang="en-US" sz="3000" dirty="0" err="1">
                <a:solidFill>
                  <a:schemeClr val="bg1"/>
                </a:solidFill>
              </a:rPr>
              <a:t>regelingen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voor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tijdens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leven</a:t>
            </a:r>
            <a:r>
              <a:rPr lang="en-US" sz="3000" dirty="0">
                <a:solidFill>
                  <a:schemeClr val="bg1"/>
                </a:solidFill>
              </a:rPr>
              <a:t>, </a:t>
            </a:r>
            <a:r>
              <a:rPr lang="en-US" sz="3000" dirty="0" err="1">
                <a:solidFill>
                  <a:schemeClr val="bg1"/>
                </a:solidFill>
              </a:rPr>
              <a:t>voor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als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iemand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zelf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zijn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zaken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niet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kan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behartigen</a:t>
            </a:r>
            <a:r>
              <a:rPr lang="en-US" sz="3000" dirty="0">
                <a:solidFill>
                  <a:schemeClr val="bg1"/>
                </a:solidFill>
              </a:rPr>
              <a:t> door </a:t>
            </a:r>
            <a:r>
              <a:rPr lang="en-US" sz="3000" dirty="0" err="1">
                <a:solidFill>
                  <a:schemeClr val="bg1"/>
                </a:solidFill>
              </a:rPr>
              <a:t>bijv</a:t>
            </a:r>
            <a:r>
              <a:rPr lang="en-US" sz="3000" dirty="0">
                <a:solidFill>
                  <a:schemeClr val="bg1"/>
                </a:solidFill>
              </a:rPr>
              <a:t>. Alzheimer, coma</a:t>
            </a:r>
            <a:endParaRPr lang="nl-NL" sz="3000" dirty="0">
              <a:solidFill>
                <a:schemeClr val="bg1"/>
              </a:solidFill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74" y="5393260"/>
            <a:ext cx="2728110" cy="812800"/>
          </a:xfrm>
        </p:spPr>
      </p:pic>
    </p:spTree>
    <p:extLst>
      <p:ext uri="{BB962C8B-B14F-4D97-AF65-F5344CB8AC3E}">
        <p14:creationId xmlns:p14="http://schemas.microsoft.com/office/powerpoint/2010/main" val="32153769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30000" y="329040"/>
            <a:ext cx="9931836" cy="862828"/>
          </a:xfrm>
        </p:spPr>
        <p:txBody>
          <a:bodyPr/>
          <a:lstStyle/>
          <a:p>
            <a:r>
              <a:rPr lang="en-US" dirty="0" err="1"/>
              <a:t>Waarvoor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levenstestament</a:t>
            </a:r>
            <a:r>
              <a:rPr lang="en-US" dirty="0"/>
              <a:t>?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30000" y="1505681"/>
            <a:ext cx="10557616" cy="357376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dirty="0" err="1">
                <a:solidFill>
                  <a:schemeClr val="bg1"/>
                </a:solidFill>
              </a:rPr>
              <a:t>Voor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regelingen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b="1" u="sng" dirty="0" err="1">
                <a:solidFill>
                  <a:schemeClr val="bg1"/>
                </a:solidFill>
              </a:rPr>
              <a:t>tijdens</a:t>
            </a:r>
            <a:r>
              <a:rPr lang="en-US" sz="3000" b="1" u="sng" dirty="0">
                <a:solidFill>
                  <a:schemeClr val="bg1"/>
                </a:solidFill>
              </a:rPr>
              <a:t> </a:t>
            </a:r>
            <a:r>
              <a:rPr lang="en-US" sz="3000" b="1" u="sng" dirty="0" err="1">
                <a:solidFill>
                  <a:schemeClr val="bg1"/>
                </a:solidFill>
              </a:rPr>
              <a:t>leven</a:t>
            </a:r>
            <a:r>
              <a:rPr lang="en-US" sz="3000" b="1" u="sng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voor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als</a:t>
            </a:r>
            <a:r>
              <a:rPr lang="en-US" sz="3000" dirty="0">
                <a:solidFill>
                  <a:schemeClr val="bg1"/>
                </a:solidFill>
              </a:rPr>
              <a:t> u </a:t>
            </a:r>
            <a:r>
              <a:rPr lang="en-US" sz="3000" dirty="0" err="1">
                <a:solidFill>
                  <a:schemeClr val="bg1"/>
                </a:solidFill>
              </a:rPr>
              <a:t>zelf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niet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meer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uw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eigen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zaken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tijdelijk</a:t>
            </a:r>
            <a:r>
              <a:rPr lang="en-US" sz="3000" dirty="0">
                <a:solidFill>
                  <a:schemeClr val="bg1"/>
                </a:solidFill>
              </a:rPr>
              <a:t> of </a:t>
            </a:r>
            <a:r>
              <a:rPr lang="en-US" sz="3000" dirty="0" err="1">
                <a:solidFill>
                  <a:schemeClr val="bg1"/>
                </a:solidFill>
              </a:rPr>
              <a:t>definitief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kunt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behartigen</a:t>
            </a:r>
            <a:r>
              <a:rPr lang="en-US" sz="3000" dirty="0">
                <a:solidFill>
                  <a:schemeClr val="bg1"/>
                </a:solidFill>
              </a:rPr>
              <a:t>. In het </a:t>
            </a:r>
            <a:r>
              <a:rPr lang="en-US" sz="3000" dirty="0" err="1">
                <a:solidFill>
                  <a:schemeClr val="bg1"/>
                </a:solidFill>
              </a:rPr>
              <a:t>levenstestament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wordt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geregeld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wie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beslissingen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kan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nemen</a:t>
            </a:r>
            <a:r>
              <a:rPr lang="en-US" sz="3000" dirty="0">
                <a:solidFill>
                  <a:schemeClr val="bg1"/>
                </a:solidFill>
              </a:rPr>
              <a:t> over:</a:t>
            </a:r>
          </a:p>
          <a:p>
            <a:pPr marL="0" indent="0">
              <a:buNone/>
            </a:pPr>
            <a:endParaRPr lang="en-US" sz="3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Geld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Medische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handelingen</a:t>
            </a:r>
            <a:endParaRPr lang="en-US" sz="3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Opname</a:t>
            </a:r>
            <a:r>
              <a:rPr lang="en-US" sz="3000" dirty="0">
                <a:solidFill>
                  <a:schemeClr val="bg1"/>
                </a:solidFill>
              </a:rPr>
              <a:t> in </a:t>
            </a:r>
            <a:r>
              <a:rPr lang="en-US" sz="3000" dirty="0" err="1">
                <a:solidFill>
                  <a:schemeClr val="bg1"/>
                </a:solidFill>
              </a:rPr>
              <a:t>verzorgings</a:t>
            </a:r>
            <a:r>
              <a:rPr lang="en-US" sz="3000" dirty="0">
                <a:solidFill>
                  <a:schemeClr val="bg1"/>
                </a:solidFill>
              </a:rPr>
              <a:t>- of </a:t>
            </a:r>
            <a:r>
              <a:rPr lang="en-US" sz="3000" dirty="0" err="1">
                <a:solidFill>
                  <a:schemeClr val="bg1"/>
                </a:solidFill>
              </a:rPr>
              <a:t>verpleeghuis</a:t>
            </a:r>
            <a:endParaRPr lang="en-US" sz="3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Over </a:t>
            </a:r>
            <a:r>
              <a:rPr lang="en-US" sz="3000" dirty="0" err="1">
                <a:solidFill>
                  <a:schemeClr val="bg1"/>
                </a:solidFill>
              </a:rPr>
              <a:t>inboedel</a:t>
            </a:r>
            <a:r>
              <a:rPr lang="en-US" sz="3000" dirty="0">
                <a:solidFill>
                  <a:schemeClr val="bg1"/>
                </a:solidFill>
              </a:rPr>
              <a:t> en huis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Etc.</a:t>
            </a:r>
            <a:endParaRPr lang="nl-NL" sz="3000" dirty="0">
              <a:solidFill>
                <a:schemeClr val="bg1"/>
              </a:solidFill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73" y="5393260"/>
            <a:ext cx="2728110" cy="812800"/>
          </a:xfrm>
        </p:spPr>
      </p:pic>
    </p:spTree>
    <p:extLst>
      <p:ext uri="{BB962C8B-B14F-4D97-AF65-F5344CB8AC3E}">
        <p14:creationId xmlns:p14="http://schemas.microsoft.com/office/powerpoint/2010/main" val="18989832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30000" y="345666"/>
            <a:ext cx="10432356" cy="862828"/>
          </a:xfrm>
        </p:spPr>
        <p:txBody>
          <a:bodyPr>
            <a:normAutofit/>
          </a:bodyPr>
          <a:lstStyle/>
          <a:p>
            <a:r>
              <a:rPr lang="en-US" sz="4500" dirty="0"/>
              <a:t>Wat </a:t>
            </a:r>
            <a:r>
              <a:rPr lang="en-US" sz="4500" dirty="0" err="1"/>
              <a:t>gebeurt</a:t>
            </a:r>
            <a:r>
              <a:rPr lang="en-US" sz="4500" dirty="0"/>
              <a:t> </a:t>
            </a:r>
            <a:r>
              <a:rPr lang="en-US" sz="4500" dirty="0" err="1"/>
              <a:t>bij</a:t>
            </a:r>
            <a:r>
              <a:rPr lang="en-US" sz="4500" dirty="0"/>
              <a:t> </a:t>
            </a:r>
            <a:r>
              <a:rPr lang="en-US" sz="4500" dirty="0" err="1"/>
              <a:t>geen</a:t>
            </a:r>
            <a:r>
              <a:rPr lang="en-US" sz="4500" dirty="0"/>
              <a:t> </a:t>
            </a:r>
            <a:r>
              <a:rPr lang="en-US" sz="4500" dirty="0" err="1"/>
              <a:t>levenstestament</a:t>
            </a:r>
            <a:r>
              <a:rPr lang="en-US" sz="4500" dirty="0"/>
              <a:t>?</a:t>
            </a:r>
            <a:endParaRPr lang="nl-NL" sz="45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30000" y="1513994"/>
            <a:ext cx="10557616" cy="3573765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Indien</a:t>
            </a:r>
            <a:r>
              <a:rPr lang="en-US" sz="3000" dirty="0">
                <a:solidFill>
                  <a:schemeClr val="bg1"/>
                </a:solidFill>
              </a:rPr>
              <a:t> u, </a:t>
            </a:r>
            <a:r>
              <a:rPr lang="en-US" sz="3000" dirty="0" err="1">
                <a:solidFill>
                  <a:schemeClr val="bg1"/>
                </a:solidFill>
              </a:rPr>
              <a:t>bijvoorbeeld</a:t>
            </a:r>
            <a:r>
              <a:rPr lang="en-US" sz="3000" dirty="0">
                <a:solidFill>
                  <a:schemeClr val="bg1"/>
                </a:solidFill>
              </a:rPr>
              <a:t> door </a:t>
            </a:r>
            <a:r>
              <a:rPr lang="en-US" sz="3000" dirty="0" err="1">
                <a:solidFill>
                  <a:schemeClr val="bg1"/>
                </a:solidFill>
              </a:rPr>
              <a:t>dementie</a:t>
            </a:r>
            <a:r>
              <a:rPr lang="en-US" sz="3000" dirty="0">
                <a:solidFill>
                  <a:schemeClr val="bg1"/>
                </a:solidFill>
              </a:rPr>
              <a:t>, </a:t>
            </a:r>
            <a:r>
              <a:rPr lang="en-US" sz="3000" dirty="0" err="1">
                <a:solidFill>
                  <a:schemeClr val="bg1"/>
                </a:solidFill>
              </a:rPr>
              <a:t>wilsonbekwaam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wordt</a:t>
            </a:r>
            <a:r>
              <a:rPr lang="en-US" sz="3000" dirty="0">
                <a:solidFill>
                  <a:schemeClr val="bg1"/>
                </a:solidFill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Dan </a:t>
            </a:r>
            <a:r>
              <a:rPr lang="en-US" sz="3000" dirty="0" err="1">
                <a:solidFill>
                  <a:schemeClr val="bg1"/>
                </a:solidFill>
              </a:rPr>
              <a:t>moet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de </a:t>
            </a:r>
            <a:r>
              <a:rPr lang="en-US" sz="3600" dirty="0" err="1">
                <a:solidFill>
                  <a:schemeClr val="bg1"/>
                </a:solidFill>
              </a:rPr>
              <a:t>rechtbank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een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bewindvoerder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benoemen</a:t>
            </a:r>
            <a:r>
              <a:rPr lang="en-US" sz="3000" dirty="0">
                <a:solidFill>
                  <a:schemeClr val="bg1"/>
                </a:solidFill>
              </a:rPr>
              <a:t>, u </a:t>
            </a:r>
            <a:r>
              <a:rPr lang="en-US" sz="3000" dirty="0" err="1">
                <a:solidFill>
                  <a:schemeClr val="bg1"/>
                </a:solidFill>
              </a:rPr>
              <a:t>komt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onder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bewind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te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staan</a:t>
            </a:r>
            <a:endParaRPr lang="en-US" sz="3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De </a:t>
            </a:r>
            <a:r>
              <a:rPr lang="en-US" sz="3000" dirty="0" err="1">
                <a:solidFill>
                  <a:schemeClr val="bg1"/>
                </a:solidFill>
              </a:rPr>
              <a:t>rechter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houdt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toezicht</a:t>
            </a:r>
            <a:r>
              <a:rPr lang="en-US" sz="3000" dirty="0">
                <a:solidFill>
                  <a:schemeClr val="bg1"/>
                </a:solidFill>
              </a:rPr>
              <a:t> op de </a:t>
            </a:r>
            <a:r>
              <a:rPr lang="en-US" sz="3000" dirty="0" err="1">
                <a:solidFill>
                  <a:schemeClr val="bg1"/>
                </a:solidFill>
              </a:rPr>
              <a:t>bewindvoerder</a:t>
            </a:r>
            <a:endParaRPr lang="en-US" sz="3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Bewindvoerder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moet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toestemming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aan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rechtbank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vragen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voor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bijv</a:t>
            </a:r>
            <a:r>
              <a:rPr lang="en-US" sz="3000" dirty="0">
                <a:solidFill>
                  <a:schemeClr val="bg1"/>
                </a:solidFill>
              </a:rPr>
              <a:t>. </a:t>
            </a:r>
            <a:r>
              <a:rPr lang="en-US" sz="3000" dirty="0" err="1">
                <a:solidFill>
                  <a:schemeClr val="bg1"/>
                </a:solidFill>
              </a:rPr>
              <a:t>verkoop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woning</a:t>
            </a:r>
            <a:endParaRPr lang="en-US" sz="3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Bewindvoerder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moet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jaarlijks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rekening</a:t>
            </a:r>
            <a:r>
              <a:rPr lang="en-US" sz="3000" dirty="0">
                <a:solidFill>
                  <a:schemeClr val="bg1"/>
                </a:solidFill>
              </a:rPr>
              <a:t> en </a:t>
            </a:r>
            <a:r>
              <a:rPr lang="en-US" sz="3000" dirty="0" err="1">
                <a:solidFill>
                  <a:schemeClr val="bg1"/>
                </a:solidFill>
              </a:rPr>
              <a:t>verantwoording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bij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rechtbank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afleggen</a:t>
            </a:r>
            <a:endParaRPr lang="nl-NL" sz="3000" dirty="0">
              <a:solidFill>
                <a:schemeClr val="bg1"/>
              </a:solidFill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73" y="5393260"/>
            <a:ext cx="2728110" cy="812800"/>
          </a:xfrm>
        </p:spPr>
      </p:pic>
    </p:spTree>
    <p:extLst>
      <p:ext uri="{BB962C8B-B14F-4D97-AF65-F5344CB8AC3E}">
        <p14:creationId xmlns:p14="http://schemas.microsoft.com/office/powerpoint/2010/main" val="1381586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30000" y="320727"/>
            <a:ext cx="9931836" cy="862828"/>
          </a:xfrm>
        </p:spPr>
        <p:txBody>
          <a:bodyPr>
            <a:normAutofit/>
          </a:bodyPr>
          <a:lstStyle/>
          <a:p>
            <a:r>
              <a:rPr lang="en-US" sz="4500" dirty="0" err="1"/>
              <a:t>Belang</a:t>
            </a:r>
            <a:r>
              <a:rPr lang="en-US" sz="4500" dirty="0"/>
              <a:t> </a:t>
            </a:r>
            <a:r>
              <a:rPr lang="en-US" sz="4500" dirty="0" err="1"/>
              <a:t>Levenstestament</a:t>
            </a:r>
            <a:endParaRPr lang="nl-NL" sz="45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30000" y="1456235"/>
            <a:ext cx="9931836" cy="39336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 err="1">
                <a:solidFill>
                  <a:schemeClr val="bg1"/>
                </a:solidFill>
              </a:rPr>
              <a:t>Voorkom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benoeming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bewindvoerder</a:t>
            </a:r>
            <a:r>
              <a:rPr lang="en-US" sz="3000" dirty="0">
                <a:solidFill>
                  <a:schemeClr val="bg1"/>
                </a:solidFill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Geen</a:t>
            </a:r>
            <a:r>
              <a:rPr lang="en-US" sz="3000" dirty="0">
                <a:solidFill>
                  <a:schemeClr val="bg1"/>
                </a:solidFill>
              </a:rPr>
              <a:t> ‘</a:t>
            </a:r>
            <a:r>
              <a:rPr lang="en-US" sz="3000" dirty="0" err="1">
                <a:solidFill>
                  <a:schemeClr val="bg1"/>
                </a:solidFill>
              </a:rPr>
              <a:t>vreemde</a:t>
            </a:r>
            <a:r>
              <a:rPr lang="en-US" sz="3000" dirty="0">
                <a:solidFill>
                  <a:schemeClr val="bg1"/>
                </a:solidFill>
              </a:rPr>
              <a:t>’ </a:t>
            </a:r>
            <a:r>
              <a:rPr lang="en-US" sz="3000" dirty="0" err="1">
                <a:solidFill>
                  <a:schemeClr val="bg1"/>
                </a:solidFill>
              </a:rPr>
              <a:t>bewindvoerder</a:t>
            </a:r>
            <a:endParaRPr lang="en-US" sz="3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Geen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toestemming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rechtbank</a:t>
            </a:r>
            <a:endParaRPr lang="en-US" sz="3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Geen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jaarlijkse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rekening</a:t>
            </a:r>
            <a:r>
              <a:rPr lang="en-US" sz="3000" dirty="0">
                <a:solidFill>
                  <a:schemeClr val="bg1"/>
                </a:solidFill>
              </a:rPr>
              <a:t> en </a:t>
            </a:r>
            <a:r>
              <a:rPr lang="en-US" sz="3000" dirty="0" err="1">
                <a:solidFill>
                  <a:schemeClr val="bg1"/>
                </a:solidFill>
              </a:rPr>
              <a:t>verantwoording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bij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rechtbank</a:t>
            </a:r>
            <a:endParaRPr lang="en-US" sz="3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000" dirty="0">
                <a:solidFill>
                  <a:schemeClr val="bg1"/>
                </a:solidFill>
              </a:rPr>
              <a:t>Leg je </a:t>
            </a:r>
            <a:r>
              <a:rPr lang="en-US" sz="3000" dirty="0" err="1">
                <a:solidFill>
                  <a:schemeClr val="bg1"/>
                </a:solidFill>
              </a:rPr>
              <a:t>wensen</a:t>
            </a:r>
            <a:r>
              <a:rPr lang="en-US" sz="3000" dirty="0">
                <a:solidFill>
                  <a:schemeClr val="bg1"/>
                </a:solidFill>
              </a:rPr>
              <a:t> vast over je </a:t>
            </a:r>
            <a:r>
              <a:rPr lang="en-US" sz="3000" dirty="0" err="1">
                <a:solidFill>
                  <a:schemeClr val="bg1"/>
                </a:solidFill>
              </a:rPr>
              <a:t>vermogen</a:t>
            </a:r>
            <a:r>
              <a:rPr lang="en-US" sz="3000" dirty="0">
                <a:solidFill>
                  <a:schemeClr val="bg1"/>
                </a:solidFill>
              </a:rPr>
              <a:t>, je </a:t>
            </a:r>
            <a:r>
              <a:rPr lang="en-US" sz="3000" dirty="0" err="1">
                <a:solidFill>
                  <a:schemeClr val="bg1"/>
                </a:solidFill>
              </a:rPr>
              <a:t>leven</a:t>
            </a:r>
            <a:r>
              <a:rPr lang="en-US" sz="3000" dirty="0">
                <a:solidFill>
                  <a:schemeClr val="bg1"/>
                </a:solidFill>
              </a:rPr>
              <a:t> en je </a:t>
            </a:r>
            <a:r>
              <a:rPr lang="en-US" sz="3000" dirty="0" err="1">
                <a:solidFill>
                  <a:schemeClr val="bg1"/>
                </a:solidFill>
              </a:rPr>
              <a:t>levenseinde</a:t>
            </a:r>
            <a:endParaRPr lang="nl-NL" sz="3000" dirty="0">
              <a:solidFill>
                <a:schemeClr val="bg1"/>
              </a:solidFill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993" y="5389894"/>
            <a:ext cx="2728110" cy="812800"/>
          </a:xfrm>
        </p:spPr>
      </p:pic>
    </p:spTree>
    <p:extLst>
      <p:ext uri="{BB962C8B-B14F-4D97-AF65-F5344CB8AC3E}">
        <p14:creationId xmlns:p14="http://schemas.microsoft.com/office/powerpoint/2010/main" val="37427153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30000" y="320727"/>
            <a:ext cx="10662000" cy="862828"/>
          </a:xfrm>
        </p:spPr>
        <p:txBody>
          <a:bodyPr>
            <a:normAutofit/>
          </a:bodyPr>
          <a:lstStyle/>
          <a:p>
            <a:r>
              <a:rPr lang="en-US" sz="4500" dirty="0" err="1"/>
              <a:t>Wie</a:t>
            </a:r>
            <a:r>
              <a:rPr lang="en-US" sz="4500" dirty="0"/>
              <a:t> </a:t>
            </a:r>
            <a:r>
              <a:rPr lang="en-US" sz="4500" dirty="0" err="1"/>
              <a:t>benoemt</a:t>
            </a:r>
            <a:r>
              <a:rPr lang="en-US" sz="4500" dirty="0"/>
              <a:t> u </a:t>
            </a:r>
            <a:r>
              <a:rPr lang="en-US" sz="4500" dirty="0" err="1"/>
              <a:t>als</a:t>
            </a:r>
            <a:r>
              <a:rPr lang="en-US" sz="4500" dirty="0"/>
              <a:t> </a:t>
            </a:r>
            <a:r>
              <a:rPr lang="en-US" sz="4500" dirty="0" err="1"/>
              <a:t>belangenbehartiger</a:t>
            </a:r>
            <a:r>
              <a:rPr lang="en-US" sz="4500" dirty="0"/>
              <a:t>?</a:t>
            </a:r>
            <a:endParaRPr lang="nl-NL" sz="45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82192" y="1424120"/>
            <a:ext cx="10557616" cy="357376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Iemand</a:t>
            </a:r>
            <a:r>
              <a:rPr lang="en-US" sz="3000" dirty="0">
                <a:solidFill>
                  <a:schemeClr val="bg1"/>
                </a:solidFill>
              </a:rPr>
              <a:t> die u </a:t>
            </a:r>
            <a:r>
              <a:rPr lang="en-US" sz="3000" dirty="0" err="1">
                <a:solidFill>
                  <a:schemeClr val="bg1"/>
                </a:solidFill>
              </a:rPr>
              <a:t>vertrouwt</a:t>
            </a:r>
            <a:endParaRPr lang="en-US" sz="3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Er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kunnen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meerdere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belangenbehartigers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worden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aangewezen</a:t>
            </a:r>
            <a:r>
              <a:rPr lang="en-US" sz="3000" dirty="0">
                <a:solidFill>
                  <a:schemeClr val="bg1"/>
                </a:solidFill>
              </a:rPr>
              <a:t>: </a:t>
            </a:r>
            <a:r>
              <a:rPr lang="en-US" sz="3000" dirty="0" err="1">
                <a:solidFill>
                  <a:schemeClr val="bg1"/>
                </a:solidFill>
              </a:rPr>
              <a:t>voor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vermogen</a:t>
            </a:r>
            <a:r>
              <a:rPr lang="en-US" sz="3000" dirty="0">
                <a:solidFill>
                  <a:schemeClr val="bg1"/>
                </a:solidFill>
              </a:rPr>
              <a:t> de </a:t>
            </a:r>
            <a:r>
              <a:rPr lang="en-US" sz="3000" dirty="0" err="1">
                <a:solidFill>
                  <a:schemeClr val="bg1"/>
                </a:solidFill>
              </a:rPr>
              <a:t>één</a:t>
            </a:r>
            <a:r>
              <a:rPr lang="en-US" sz="3000" dirty="0">
                <a:solidFill>
                  <a:schemeClr val="bg1"/>
                </a:solidFill>
              </a:rPr>
              <a:t>, </a:t>
            </a:r>
            <a:r>
              <a:rPr lang="en-US" sz="3000" dirty="0" err="1">
                <a:solidFill>
                  <a:schemeClr val="bg1"/>
                </a:solidFill>
              </a:rPr>
              <a:t>voor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medische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handelingen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een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ander</a:t>
            </a:r>
            <a:endParaRPr lang="en-US" sz="3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Toezichthouder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aanwijzen</a:t>
            </a:r>
            <a:r>
              <a:rPr lang="en-US" sz="3000" dirty="0">
                <a:solidFill>
                  <a:schemeClr val="bg1"/>
                </a:solidFill>
              </a:rPr>
              <a:t>?</a:t>
            </a:r>
            <a:endParaRPr lang="nl-NL" sz="3000" dirty="0">
              <a:solidFill>
                <a:schemeClr val="bg1"/>
              </a:solidFill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73" y="5393260"/>
            <a:ext cx="2728110" cy="812800"/>
          </a:xfrm>
        </p:spPr>
      </p:pic>
    </p:spTree>
    <p:extLst>
      <p:ext uri="{BB962C8B-B14F-4D97-AF65-F5344CB8AC3E}">
        <p14:creationId xmlns:p14="http://schemas.microsoft.com/office/powerpoint/2010/main" val="3173771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84985" y="295789"/>
            <a:ext cx="9931836" cy="862828"/>
          </a:xfrm>
        </p:spPr>
        <p:txBody>
          <a:bodyPr>
            <a:normAutofit/>
          </a:bodyPr>
          <a:lstStyle/>
          <a:p>
            <a:r>
              <a:rPr lang="en-US" sz="4500" dirty="0"/>
              <a:t>Het </a:t>
            </a:r>
            <a:r>
              <a:rPr lang="en-US" sz="4500" dirty="0" err="1"/>
              <a:t>Erfrecht</a:t>
            </a:r>
            <a:endParaRPr lang="nl-NL" sz="45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84985" y="1618454"/>
            <a:ext cx="9931836" cy="27094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 err="1">
                <a:solidFill>
                  <a:schemeClr val="bg1"/>
                </a:solidFill>
              </a:rPr>
              <a:t>Zonder</a:t>
            </a:r>
            <a:r>
              <a:rPr lang="en-US" sz="3000" dirty="0">
                <a:solidFill>
                  <a:schemeClr val="bg1"/>
                </a:solidFill>
              </a:rPr>
              <a:t> testament: het </a:t>
            </a:r>
            <a:r>
              <a:rPr lang="en-US" sz="3000" dirty="0" err="1">
                <a:solidFill>
                  <a:schemeClr val="bg1"/>
                </a:solidFill>
              </a:rPr>
              <a:t>wettelijk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erfrecht</a:t>
            </a:r>
            <a:endParaRPr lang="nl-NL" sz="3000" dirty="0">
              <a:solidFill>
                <a:schemeClr val="bg1"/>
              </a:solidFill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74" y="5393260"/>
            <a:ext cx="2728110" cy="812800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991" y="2682063"/>
            <a:ext cx="4823912" cy="294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451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30000" y="337353"/>
            <a:ext cx="10432356" cy="862828"/>
          </a:xfrm>
        </p:spPr>
        <p:txBody>
          <a:bodyPr>
            <a:normAutofit/>
          </a:bodyPr>
          <a:lstStyle/>
          <a:p>
            <a:r>
              <a:rPr lang="en-US" sz="4500" dirty="0"/>
              <a:t>De </a:t>
            </a:r>
            <a:r>
              <a:rPr lang="en-US" sz="4500" dirty="0" err="1"/>
              <a:t>rol</a:t>
            </a:r>
            <a:r>
              <a:rPr lang="en-US" sz="4500" dirty="0"/>
              <a:t> van de </a:t>
            </a:r>
            <a:r>
              <a:rPr lang="en-US" sz="4500" dirty="0" err="1"/>
              <a:t>toezichthouder</a:t>
            </a:r>
            <a:endParaRPr lang="nl-NL" sz="45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30000" y="1509838"/>
            <a:ext cx="10557616" cy="357376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Belangrijk</a:t>
            </a:r>
            <a:r>
              <a:rPr lang="en-US" sz="3000" dirty="0">
                <a:solidFill>
                  <a:schemeClr val="bg1"/>
                </a:solidFill>
              </a:rPr>
              <a:t>: </a:t>
            </a:r>
            <a:r>
              <a:rPr lang="en-US" sz="3000" dirty="0" err="1">
                <a:solidFill>
                  <a:schemeClr val="bg1"/>
                </a:solidFill>
              </a:rPr>
              <a:t>kan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misbruik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voorkomen</a:t>
            </a:r>
            <a:r>
              <a:rPr lang="en-US" sz="3000" dirty="0">
                <a:solidFill>
                  <a:schemeClr val="bg1"/>
                </a:solidFill>
              </a:rPr>
              <a:t>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Toestemming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voor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belangrijke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handelingen</a:t>
            </a:r>
            <a:endParaRPr lang="en-US" sz="3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Rekening</a:t>
            </a:r>
            <a:r>
              <a:rPr lang="en-US" sz="3000" dirty="0">
                <a:solidFill>
                  <a:schemeClr val="bg1"/>
                </a:solidFill>
              </a:rPr>
              <a:t> en </a:t>
            </a:r>
            <a:r>
              <a:rPr lang="en-US" sz="3000" dirty="0" err="1">
                <a:solidFill>
                  <a:schemeClr val="bg1"/>
                </a:solidFill>
              </a:rPr>
              <a:t>verantwoording</a:t>
            </a:r>
            <a:r>
              <a:rPr lang="en-US" sz="3000" dirty="0">
                <a:solidFill>
                  <a:schemeClr val="bg1"/>
                </a:solidFill>
              </a:rPr>
              <a:t> door </a:t>
            </a:r>
            <a:r>
              <a:rPr lang="en-US" sz="3000" dirty="0" err="1">
                <a:solidFill>
                  <a:schemeClr val="bg1"/>
                </a:solidFill>
              </a:rPr>
              <a:t>belangenbehartiger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bij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toezichthouder</a:t>
            </a:r>
            <a:endParaRPr lang="en-US" sz="3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73" y="5393260"/>
            <a:ext cx="2728110" cy="812800"/>
          </a:xfrm>
        </p:spPr>
      </p:pic>
    </p:spTree>
    <p:extLst>
      <p:ext uri="{BB962C8B-B14F-4D97-AF65-F5344CB8AC3E}">
        <p14:creationId xmlns:p14="http://schemas.microsoft.com/office/powerpoint/2010/main" val="29745605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55185" y="379736"/>
            <a:ext cx="10432356" cy="862828"/>
          </a:xfrm>
        </p:spPr>
        <p:txBody>
          <a:bodyPr>
            <a:normAutofit/>
          </a:bodyPr>
          <a:lstStyle/>
          <a:p>
            <a:r>
              <a:rPr lang="en-US" sz="4500" dirty="0" err="1"/>
              <a:t>Wanneer</a:t>
            </a:r>
            <a:r>
              <a:rPr lang="en-US" sz="4500" dirty="0"/>
              <a:t> </a:t>
            </a:r>
            <a:r>
              <a:rPr lang="en-US" sz="4500" dirty="0" err="1"/>
              <a:t>gaat</a:t>
            </a:r>
            <a:r>
              <a:rPr lang="en-US" sz="4500" dirty="0"/>
              <a:t> het </a:t>
            </a:r>
            <a:r>
              <a:rPr lang="en-US" sz="4500" dirty="0" err="1"/>
              <a:t>levenstestament</a:t>
            </a:r>
            <a:r>
              <a:rPr lang="en-US" sz="4500" dirty="0"/>
              <a:t> in?</a:t>
            </a:r>
            <a:endParaRPr lang="nl-NL" sz="45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55185" y="1415808"/>
            <a:ext cx="10557616" cy="35737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 err="1">
                <a:solidFill>
                  <a:schemeClr val="bg1"/>
                </a:solidFill>
              </a:rPr>
              <a:t>Een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levenstestament</a:t>
            </a:r>
            <a:r>
              <a:rPr lang="en-US" sz="3000" dirty="0">
                <a:solidFill>
                  <a:schemeClr val="bg1"/>
                </a:solidFill>
              </a:rPr>
              <a:t> is </a:t>
            </a:r>
            <a:r>
              <a:rPr lang="en-US" sz="3000" dirty="0" err="1">
                <a:solidFill>
                  <a:schemeClr val="bg1"/>
                </a:solidFill>
              </a:rPr>
              <a:t>een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regeling</a:t>
            </a:r>
            <a:r>
              <a:rPr lang="en-US" sz="3000" dirty="0">
                <a:solidFill>
                  <a:schemeClr val="bg1"/>
                </a:solidFill>
              </a:rPr>
              <a:t> ‘op </a:t>
            </a:r>
            <a:r>
              <a:rPr lang="en-US" sz="3000" dirty="0" err="1">
                <a:solidFill>
                  <a:schemeClr val="bg1"/>
                </a:solidFill>
              </a:rPr>
              <a:t>maat</a:t>
            </a:r>
            <a:r>
              <a:rPr lang="en-US" sz="3000" dirty="0">
                <a:solidFill>
                  <a:schemeClr val="bg1"/>
                </a:solidFill>
              </a:rPr>
              <a:t>’, </a:t>
            </a:r>
            <a:r>
              <a:rPr lang="en-US" sz="3000" dirty="0" err="1">
                <a:solidFill>
                  <a:schemeClr val="bg1"/>
                </a:solidFill>
              </a:rPr>
              <a:t>zodat</a:t>
            </a:r>
            <a:r>
              <a:rPr lang="en-US" sz="3000" dirty="0">
                <a:solidFill>
                  <a:schemeClr val="bg1"/>
                </a:solidFill>
              </a:rPr>
              <a:t> u </a:t>
            </a:r>
            <a:r>
              <a:rPr lang="en-US" sz="3000" dirty="0" err="1">
                <a:solidFill>
                  <a:schemeClr val="bg1"/>
                </a:solidFill>
              </a:rPr>
              <a:t>zelf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kunt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bepalen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wanneer</a:t>
            </a:r>
            <a:r>
              <a:rPr lang="en-US" sz="3000" dirty="0">
                <a:solidFill>
                  <a:schemeClr val="bg1"/>
                </a:solidFill>
              </a:rPr>
              <a:t> het in </a:t>
            </a:r>
            <a:r>
              <a:rPr lang="en-US" sz="3000" dirty="0" err="1">
                <a:solidFill>
                  <a:schemeClr val="bg1"/>
                </a:solidFill>
              </a:rPr>
              <a:t>werking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treedt</a:t>
            </a:r>
            <a:r>
              <a:rPr lang="en-US" sz="3000" dirty="0">
                <a:solidFill>
                  <a:schemeClr val="bg1"/>
                </a:solidFill>
              </a:rPr>
              <a:t>, </a:t>
            </a:r>
            <a:r>
              <a:rPr lang="en-US" sz="3000" dirty="0" err="1">
                <a:solidFill>
                  <a:schemeClr val="bg1"/>
                </a:solidFill>
              </a:rPr>
              <a:t>bijv</a:t>
            </a:r>
            <a:r>
              <a:rPr lang="en-US" sz="3000" dirty="0">
                <a:solidFill>
                  <a:schemeClr val="bg1"/>
                </a:solidFill>
              </a:rPr>
              <a:t>.:</a:t>
            </a:r>
          </a:p>
          <a:p>
            <a:pPr marL="0" indent="0">
              <a:buNone/>
            </a:pPr>
            <a:endParaRPr lang="en-US" sz="3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de </a:t>
            </a:r>
            <a:r>
              <a:rPr lang="en-US" sz="3000" dirty="0" err="1">
                <a:solidFill>
                  <a:schemeClr val="bg1"/>
                </a:solidFill>
              </a:rPr>
              <a:t>vertegenwoordiger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bepaalt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zelf</a:t>
            </a:r>
            <a:r>
              <a:rPr lang="en-US" sz="3000" dirty="0">
                <a:solidFill>
                  <a:schemeClr val="bg1"/>
                </a:solidFill>
              </a:rPr>
              <a:t> of het </a:t>
            </a:r>
            <a:r>
              <a:rPr lang="en-US" sz="3000" dirty="0" err="1">
                <a:solidFill>
                  <a:schemeClr val="bg1"/>
                </a:solidFill>
              </a:rPr>
              <a:t>nodig</a:t>
            </a:r>
            <a:r>
              <a:rPr lang="en-US" sz="3000" dirty="0">
                <a:solidFill>
                  <a:schemeClr val="bg1"/>
                </a:solidFill>
              </a:rPr>
              <a:t> is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bg1"/>
                </a:solidFill>
              </a:rPr>
              <a:t>	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eerst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een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notaris</a:t>
            </a:r>
            <a:r>
              <a:rPr lang="en-US" sz="3000" dirty="0">
                <a:solidFill>
                  <a:schemeClr val="bg1"/>
                </a:solidFill>
              </a:rPr>
              <a:t>-/</a:t>
            </a:r>
            <a:r>
              <a:rPr lang="en-US" sz="3000" dirty="0" err="1">
                <a:solidFill>
                  <a:schemeClr val="bg1"/>
                </a:solidFill>
              </a:rPr>
              <a:t>artsverklaring</a:t>
            </a:r>
            <a:endParaRPr lang="en-US" sz="3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73" y="5393260"/>
            <a:ext cx="2728110" cy="812800"/>
          </a:xfrm>
        </p:spPr>
      </p:pic>
    </p:spTree>
    <p:extLst>
      <p:ext uri="{BB962C8B-B14F-4D97-AF65-F5344CB8AC3E}">
        <p14:creationId xmlns:p14="http://schemas.microsoft.com/office/powerpoint/2010/main" val="586696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41730" y="367436"/>
            <a:ext cx="10432356" cy="862828"/>
          </a:xfrm>
        </p:spPr>
        <p:txBody>
          <a:bodyPr>
            <a:normAutofit/>
          </a:bodyPr>
          <a:lstStyle/>
          <a:p>
            <a:r>
              <a:rPr lang="en-US" sz="4500" dirty="0" err="1"/>
              <a:t>Inhoud</a:t>
            </a:r>
            <a:r>
              <a:rPr lang="en-US" sz="4500" dirty="0"/>
              <a:t> </a:t>
            </a:r>
            <a:r>
              <a:rPr lang="en-US" sz="4500" dirty="0" err="1"/>
              <a:t>levenstestament</a:t>
            </a:r>
            <a:r>
              <a:rPr lang="en-US" sz="4500" dirty="0"/>
              <a:t> </a:t>
            </a:r>
            <a:endParaRPr lang="nl-NL" sz="45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41730" y="1387093"/>
            <a:ext cx="10557616" cy="384933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Mogen </a:t>
            </a:r>
            <a:r>
              <a:rPr lang="en-US" sz="3000" dirty="0" err="1">
                <a:solidFill>
                  <a:schemeClr val="bg1"/>
                </a:solidFill>
              </a:rPr>
              <a:t>er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giften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namens</a:t>
            </a:r>
            <a:r>
              <a:rPr lang="en-US" sz="3000" dirty="0">
                <a:solidFill>
                  <a:schemeClr val="bg1"/>
                </a:solidFill>
              </a:rPr>
              <a:t> u </a:t>
            </a:r>
            <a:r>
              <a:rPr lang="en-US" sz="3000" dirty="0" err="1">
                <a:solidFill>
                  <a:schemeClr val="bg1"/>
                </a:solidFill>
              </a:rPr>
              <a:t>worden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gedaan</a:t>
            </a:r>
            <a:r>
              <a:rPr lang="en-US" sz="3000" dirty="0">
                <a:solidFill>
                  <a:schemeClr val="bg1"/>
                </a:solidFill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Wat </a:t>
            </a:r>
            <a:r>
              <a:rPr lang="en-US" sz="3000" dirty="0" err="1">
                <a:solidFill>
                  <a:schemeClr val="bg1"/>
                </a:solidFill>
              </a:rPr>
              <a:t>moet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er</a:t>
            </a:r>
            <a:r>
              <a:rPr lang="en-US" sz="3000" dirty="0">
                <a:solidFill>
                  <a:schemeClr val="bg1"/>
                </a:solidFill>
              </a:rPr>
              <a:t> met huis en </a:t>
            </a:r>
            <a:r>
              <a:rPr lang="en-US" sz="3000" dirty="0" err="1">
                <a:solidFill>
                  <a:schemeClr val="bg1"/>
                </a:solidFill>
              </a:rPr>
              <a:t>inboedel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gebeuren</a:t>
            </a:r>
            <a:r>
              <a:rPr lang="en-US" sz="3000" dirty="0">
                <a:solidFill>
                  <a:schemeClr val="bg1"/>
                </a:solidFill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Wat </a:t>
            </a:r>
            <a:r>
              <a:rPr lang="en-US" sz="3000" dirty="0" err="1">
                <a:solidFill>
                  <a:schemeClr val="bg1"/>
                </a:solidFill>
              </a:rPr>
              <a:t>moet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er</a:t>
            </a:r>
            <a:r>
              <a:rPr lang="en-US" sz="3000" dirty="0">
                <a:solidFill>
                  <a:schemeClr val="bg1"/>
                </a:solidFill>
              </a:rPr>
              <a:t> met </a:t>
            </a:r>
            <a:r>
              <a:rPr lang="en-US" sz="3000" dirty="0" err="1">
                <a:solidFill>
                  <a:schemeClr val="bg1"/>
                </a:solidFill>
              </a:rPr>
              <a:t>eventuele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huisdieren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gebeuren</a:t>
            </a:r>
            <a:r>
              <a:rPr lang="en-US" sz="3000" dirty="0">
                <a:solidFill>
                  <a:schemeClr val="bg1"/>
                </a:solidFill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Medische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handelingen</a:t>
            </a:r>
            <a:r>
              <a:rPr lang="en-US" sz="3000" dirty="0">
                <a:solidFill>
                  <a:schemeClr val="bg1"/>
                </a:solidFill>
              </a:rPr>
              <a:t>: </a:t>
            </a:r>
            <a:r>
              <a:rPr lang="en-US" sz="3000" dirty="0" err="1">
                <a:solidFill>
                  <a:schemeClr val="bg1"/>
                </a:solidFill>
              </a:rPr>
              <a:t>wie</a:t>
            </a:r>
            <a:r>
              <a:rPr lang="en-US" sz="3000" dirty="0">
                <a:solidFill>
                  <a:schemeClr val="bg1"/>
                </a:solidFill>
              </a:rPr>
              <a:t> mag </a:t>
            </a:r>
            <a:r>
              <a:rPr lang="en-US" sz="3000" dirty="0" err="1">
                <a:solidFill>
                  <a:schemeClr val="bg1"/>
                </a:solidFill>
              </a:rPr>
              <a:t>daarover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beslissen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namens</a:t>
            </a:r>
            <a:r>
              <a:rPr lang="en-US" sz="3000" dirty="0">
                <a:solidFill>
                  <a:schemeClr val="bg1"/>
                </a:solidFill>
              </a:rPr>
              <a:t> u?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Medische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wilsverklaringen</a:t>
            </a:r>
            <a:r>
              <a:rPr lang="en-US" sz="3000" dirty="0">
                <a:solidFill>
                  <a:schemeClr val="bg1"/>
                </a:solidFill>
              </a:rPr>
              <a:t>, </a:t>
            </a:r>
            <a:r>
              <a:rPr lang="en-US" sz="3000" dirty="0" err="1">
                <a:solidFill>
                  <a:schemeClr val="bg1"/>
                </a:solidFill>
              </a:rPr>
              <a:t>zoals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een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euthanasieverklaring</a:t>
            </a:r>
            <a:endParaRPr lang="nl-NL" sz="3000" dirty="0">
              <a:solidFill>
                <a:schemeClr val="bg1"/>
              </a:solidFill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73" y="5393260"/>
            <a:ext cx="2728110" cy="812800"/>
          </a:xfrm>
        </p:spPr>
      </p:pic>
    </p:spTree>
    <p:extLst>
      <p:ext uri="{BB962C8B-B14F-4D97-AF65-F5344CB8AC3E}">
        <p14:creationId xmlns:p14="http://schemas.microsoft.com/office/powerpoint/2010/main" val="14821995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30001" y="556952"/>
            <a:ext cx="10224196" cy="609473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Het </a:t>
            </a:r>
            <a:r>
              <a:rPr lang="en-US" sz="4000" dirty="0" err="1"/>
              <a:t>levenstestament</a:t>
            </a:r>
            <a:r>
              <a:rPr lang="en-US" sz="4000" dirty="0"/>
              <a:t> </a:t>
            </a:r>
            <a:r>
              <a:rPr lang="en-US" sz="4000" dirty="0" err="1"/>
              <a:t>voor</a:t>
            </a:r>
            <a:r>
              <a:rPr lang="en-US" sz="4000" dirty="0"/>
              <a:t> partners / </a:t>
            </a:r>
            <a:r>
              <a:rPr lang="en-US" sz="4000" dirty="0" err="1"/>
              <a:t>echtgenoten</a:t>
            </a:r>
            <a:endParaRPr lang="nl-NL" sz="40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71811" y="1492960"/>
            <a:ext cx="10557616" cy="357376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Een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echtgenoot</a:t>
            </a:r>
            <a:r>
              <a:rPr lang="en-US" sz="3000" dirty="0">
                <a:solidFill>
                  <a:schemeClr val="bg1"/>
                </a:solidFill>
              </a:rPr>
              <a:t> mag </a:t>
            </a:r>
            <a:r>
              <a:rPr lang="en-US" sz="3000" dirty="0" err="1">
                <a:solidFill>
                  <a:schemeClr val="bg1"/>
                </a:solidFill>
              </a:rPr>
              <a:t>niet</a:t>
            </a:r>
            <a:r>
              <a:rPr lang="en-US" sz="3000" dirty="0">
                <a:solidFill>
                  <a:schemeClr val="bg1"/>
                </a:solidFill>
              </a:rPr>
              <a:t> alleen de </a:t>
            </a:r>
            <a:r>
              <a:rPr lang="en-US" sz="3000" dirty="0" err="1">
                <a:solidFill>
                  <a:schemeClr val="bg1"/>
                </a:solidFill>
              </a:rPr>
              <a:t>echtelijke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woning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verkopen</a:t>
            </a:r>
            <a:r>
              <a:rPr lang="en-US" sz="3000" dirty="0">
                <a:solidFill>
                  <a:schemeClr val="bg1"/>
                </a:solidFill>
              </a:rPr>
              <a:t>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Gevolmachtigde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aanwijzen</a:t>
            </a:r>
            <a:r>
              <a:rPr lang="en-US" sz="3000" dirty="0">
                <a:solidFill>
                  <a:schemeClr val="bg1"/>
                </a:solidFill>
              </a:rPr>
              <a:t>:  </a:t>
            </a:r>
          </a:p>
          <a:p>
            <a:pPr marL="0" indent="0">
              <a:buNone/>
              <a:tabLst>
                <a:tab pos="450850" algn="l"/>
              </a:tabLst>
            </a:pPr>
            <a:r>
              <a:rPr lang="en-US" sz="3000" dirty="0">
                <a:solidFill>
                  <a:schemeClr val="bg1"/>
                </a:solidFill>
              </a:rPr>
              <a:t>	In </a:t>
            </a:r>
            <a:r>
              <a:rPr lang="en-US" sz="3000" dirty="0" err="1">
                <a:solidFill>
                  <a:schemeClr val="bg1"/>
                </a:solidFill>
              </a:rPr>
              <a:t>een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aantal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gevallen</a:t>
            </a:r>
            <a:r>
              <a:rPr lang="en-US" sz="3000" dirty="0">
                <a:solidFill>
                  <a:schemeClr val="bg1"/>
                </a:solidFill>
              </a:rPr>
              <a:t> mag de partner </a:t>
            </a:r>
            <a:r>
              <a:rPr lang="en-US" sz="3000" dirty="0" err="1">
                <a:solidFill>
                  <a:schemeClr val="bg1"/>
                </a:solidFill>
              </a:rPr>
              <a:t>niet</a:t>
            </a:r>
            <a:r>
              <a:rPr lang="en-US" sz="3000" dirty="0">
                <a:solidFill>
                  <a:schemeClr val="bg1"/>
                </a:solidFill>
              </a:rPr>
              <a:t> over </a:t>
            </a:r>
            <a:r>
              <a:rPr lang="en-US" sz="3000" dirty="0" err="1">
                <a:solidFill>
                  <a:schemeClr val="bg1"/>
                </a:solidFill>
              </a:rPr>
              <a:t>bijv</a:t>
            </a:r>
            <a:r>
              <a:rPr lang="en-US" sz="3000" dirty="0">
                <a:solidFill>
                  <a:schemeClr val="bg1"/>
                </a:solidFill>
              </a:rPr>
              <a:t>. de </a:t>
            </a:r>
          </a:p>
          <a:p>
            <a:pPr marL="0" indent="0">
              <a:buNone/>
              <a:tabLst>
                <a:tab pos="450850" algn="l"/>
              </a:tabLst>
            </a:pPr>
            <a:r>
              <a:rPr lang="en-US" sz="3000" dirty="0">
                <a:solidFill>
                  <a:schemeClr val="bg1"/>
                </a:solidFill>
              </a:rPr>
              <a:t>	</a:t>
            </a:r>
            <a:r>
              <a:rPr lang="en-US" sz="3000" dirty="0" err="1">
                <a:solidFill>
                  <a:schemeClr val="bg1"/>
                </a:solidFill>
              </a:rPr>
              <a:t>bankrekening</a:t>
            </a:r>
            <a:r>
              <a:rPr lang="en-US" sz="3000" dirty="0">
                <a:solidFill>
                  <a:schemeClr val="bg1"/>
                </a:solidFill>
              </a:rPr>
              <a:t> en over de rest van het </a:t>
            </a:r>
            <a:r>
              <a:rPr lang="en-US" sz="3000" dirty="0" err="1">
                <a:solidFill>
                  <a:schemeClr val="bg1"/>
                </a:solidFill>
              </a:rPr>
              <a:t>vermogen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beschikken</a:t>
            </a:r>
            <a:endParaRPr lang="en-US" sz="3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Medisch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vertegenwoordiger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aanwijzen</a:t>
            </a:r>
            <a:r>
              <a:rPr lang="en-US" sz="3000" dirty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  <a:tabLst>
                <a:tab pos="450850" algn="l"/>
              </a:tabLst>
            </a:pPr>
            <a:r>
              <a:rPr lang="en-US" sz="3000" dirty="0">
                <a:solidFill>
                  <a:schemeClr val="bg1"/>
                </a:solidFill>
              </a:rPr>
              <a:t>	</a:t>
            </a:r>
            <a:r>
              <a:rPr lang="en-US" sz="3000" dirty="0" err="1">
                <a:solidFill>
                  <a:schemeClr val="bg1"/>
                </a:solidFill>
              </a:rPr>
              <a:t>Ongetrouwde</a:t>
            </a:r>
            <a:r>
              <a:rPr lang="en-US" sz="3000" dirty="0">
                <a:solidFill>
                  <a:schemeClr val="bg1"/>
                </a:solidFill>
              </a:rPr>
              <a:t> partners </a:t>
            </a:r>
            <a:r>
              <a:rPr lang="en-US" sz="3000" dirty="0" err="1">
                <a:solidFill>
                  <a:schemeClr val="bg1"/>
                </a:solidFill>
              </a:rPr>
              <a:t>mogen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elkaar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niet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vertegenwoordigen</a:t>
            </a:r>
            <a:r>
              <a:rPr lang="en-US" sz="3000" dirty="0">
                <a:solidFill>
                  <a:schemeClr val="bg1"/>
                </a:solidFill>
              </a:rPr>
              <a:t> 	</a:t>
            </a:r>
            <a:r>
              <a:rPr lang="en-US" sz="3000" dirty="0" err="1">
                <a:solidFill>
                  <a:schemeClr val="bg1"/>
                </a:solidFill>
              </a:rPr>
              <a:t>bij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medische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behandelingen</a:t>
            </a:r>
            <a:r>
              <a:rPr lang="en-US" sz="3000" dirty="0">
                <a:solidFill>
                  <a:schemeClr val="bg1"/>
                </a:solidFill>
              </a:rPr>
              <a:t>                                                                       </a:t>
            </a:r>
            <a:endParaRPr lang="nl-NL" sz="3000" dirty="0">
              <a:solidFill>
                <a:schemeClr val="bg1"/>
              </a:solidFill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73" y="5393260"/>
            <a:ext cx="2728110" cy="812800"/>
          </a:xfrm>
        </p:spPr>
      </p:pic>
    </p:spTree>
    <p:extLst>
      <p:ext uri="{BB962C8B-B14F-4D97-AF65-F5344CB8AC3E}">
        <p14:creationId xmlns:p14="http://schemas.microsoft.com/office/powerpoint/2010/main" val="37499622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1687" y="369635"/>
            <a:ext cx="9931836" cy="862828"/>
          </a:xfrm>
        </p:spPr>
        <p:txBody>
          <a:bodyPr/>
          <a:lstStyle/>
          <a:p>
            <a:r>
              <a:rPr lang="nl-NL" dirty="0"/>
              <a:t>Conclusie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1687" y="1572614"/>
            <a:ext cx="9931836" cy="3100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200" dirty="0">
                <a:solidFill>
                  <a:schemeClr val="bg1"/>
                </a:solidFill>
              </a:rPr>
              <a:t>Bespaar uw familie het gedoe, laat het niet op de rechtbank aankomen.</a:t>
            </a:r>
          </a:p>
          <a:p>
            <a:pPr marL="0" indent="0">
              <a:buNone/>
            </a:pPr>
            <a:endParaRPr lang="nl-NL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sz="3200" dirty="0">
                <a:solidFill>
                  <a:schemeClr val="bg1"/>
                </a:solidFill>
              </a:rPr>
              <a:t>Maak een Levenstestament en wijs uw vertegenwoordiger aan!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905" y="5385118"/>
            <a:ext cx="2728110" cy="812800"/>
          </a:xfrm>
        </p:spPr>
      </p:pic>
    </p:spTree>
    <p:extLst>
      <p:ext uri="{BB962C8B-B14F-4D97-AF65-F5344CB8AC3E}">
        <p14:creationId xmlns:p14="http://schemas.microsoft.com/office/powerpoint/2010/main" val="2938050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96674" y="2712547"/>
            <a:ext cx="9931836" cy="805640"/>
          </a:xfrm>
        </p:spPr>
        <p:txBody>
          <a:bodyPr>
            <a:normAutofit fontScale="90000"/>
          </a:bodyPr>
          <a:lstStyle/>
          <a:p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nl-NL" dirty="0"/>
              <a:t>Kosten testament en levenstestament?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73" y="5380734"/>
            <a:ext cx="2728110" cy="812800"/>
          </a:xfrm>
        </p:spPr>
      </p:pic>
    </p:spTree>
    <p:extLst>
      <p:ext uri="{BB962C8B-B14F-4D97-AF65-F5344CB8AC3E}">
        <p14:creationId xmlns:p14="http://schemas.microsoft.com/office/powerpoint/2010/main" val="15903861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29" y="494524"/>
            <a:ext cx="3019781" cy="899700"/>
          </a:xfr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981" y="1351245"/>
            <a:ext cx="7416844" cy="4915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715764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30000" y="383407"/>
            <a:ext cx="9931836" cy="839245"/>
          </a:xfrm>
        </p:spPr>
        <p:txBody>
          <a:bodyPr>
            <a:normAutofit/>
          </a:bodyPr>
          <a:lstStyle/>
          <a:p>
            <a:r>
              <a:rPr lang="en-US" dirty="0" err="1"/>
              <a:t>Afspraak</a:t>
            </a:r>
            <a:r>
              <a:rPr lang="en-US" dirty="0"/>
              <a:t>?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30000" y="1715587"/>
            <a:ext cx="9931836" cy="15861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err="1">
                <a:solidFill>
                  <a:schemeClr val="bg1"/>
                </a:solidFill>
              </a:rPr>
              <a:t>Maak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een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afspraak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voor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een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vrijblijvend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gesprek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dirty="0" err="1">
                <a:solidFill>
                  <a:schemeClr val="bg1"/>
                </a:solidFill>
              </a:rPr>
              <a:t>Dat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kan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bij</a:t>
            </a:r>
            <a:r>
              <a:rPr lang="en-US" sz="3200" dirty="0">
                <a:solidFill>
                  <a:schemeClr val="bg1"/>
                </a:solidFill>
              </a:rPr>
              <a:t> u </a:t>
            </a:r>
            <a:r>
              <a:rPr lang="en-US" sz="3200" dirty="0" err="1">
                <a:solidFill>
                  <a:schemeClr val="bg1"/>
                </a:solidFill>
              </a:rPr>
              <a:t>thuis</a:t>
            </a:r>
            <a:r>
              <a:rPr lang="en-US" sz="3200" dirty="0">
                <a:solidFill>
                  <a:schemeClr val="bg1"/>
                </a:solidFill>
              </a:rPr>
              <a:t> of op </a:t>
            </a:r>
            <a:r>
              <a:rPr lang="en-US" sz="3200" dirty="0" err="1">
                <a:solidFill>
                  <a:schemeClr val="bg1"/>
                </a:solidFill>
              </a:rPr>
              <a:t>ons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kantoor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sz="3000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73" y="5380734"/>
            <a:ext cx="2728110" cy="812800"/>
          </a:xfrm>
        </p:spPr>
      </p:pic>
    </p:spTree>
    <p:extLst>
      <p:ext uri="{BB962C8B-B14F-4D97-AF65-F5344CB8AC3E}">
        <p14:creationId xmlns:p14="http://schemas.microsoft.com/office/powerpoint/2010/main" val="3077099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30000" y="383796"/>
            <a:ext cx="9931836" cy="839245"/>
          </a:xfrm>
        </p:spPr>
        <p:txBody>
          <a:bodyPr>
            <a:normAutofit/>
          </a:bodyPr>
          <a:lstStyle/>
          <a:p>
            <a:r>
              <a:rPr lang="en-US" dirty="0" err="1"/>
              <a:t>Afspraak</a:t>
            </a:r>
            <a:r>
              <a:rPr lang="en-US" dirty="0"/>
              <a:t> </a:t>
            </a:r>
            <a:r>
              <a:rPr lang="en-US" dirty="0" err="1"/>
              <a:t>maken</a:t>
            </a:r>
            <a:r>
              <a:rPr lang="en-US" dirty="0"/>
              <a:t>?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30000" y="1556106"/>
            <a:ext cx="9931836" cy="371417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 err="1">
                <a:solidFill>
                  <a:schemeClr val="bg1"/>
                </a:solidFill>
              </a:rPr>
              <a:t>Dat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kan</a:t>
            </a:r>
            <a:r>
              <a:rPr lang="en-US" sz="3200" dirty="0">
                <a:solidFill>
                  <a:schemeClr val="bg1"/>
                </a:solidFill>
              </a:rPr>
              <a:t> op de </a:t>
            </a:r>
            <a:r>
              <a:rPr lang="en-US" sz="3200" dirty="0" err="1">
                <a:solidFill>
                  <a:schemeClr val="bg1"/>
                </a:solidFill>
              </a:rPr>
              <a:t>volgende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manieren</a:t>
            </a:r>
            <a:r>
              <a:rPr lang="en-US" sz="3200" dirty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1"/>
                </a:solidFill>
              </a:rPr>
              <a:t>Bellen</a:t>
            </a:r>
            <a:r>
              <a:rPr lang="en-US" sz="3200" dirty="0">
                <a:solidFill>
                  <a:schemeClr val="bg1"/>
                </a:solidFill>
              </a:rPr>
              <a:t>: 			033-467 07 00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Via de website: 	www.bbdnotarissen.nl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Via mail: 		info@bbdnotarissen.nl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Of via het </a:t>
            </a:r>
            <a:r>
              <a:rPr lang="en-US" sz="3200" dirty="0" err="1">
                <a:solidFill>
                  <a:schemeClr val="bg1"/>
                </a:solidFill>
              </a:rPr>
              <a:t>formulier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dat</a:t>
            </a:r>
            <a:r>
              <a:rPr lang="en-US" sz="3200" dirty="0">
                <a:solidFill>
                  <a:schemeClr val="bg1"/>
                </a:solidFill>
              </a:rPr>
              <a:t> u </a:t>
            </a:r>
            <a:r>
              <a:rPr lang="en-US" sz="3200" dirty="0" err="1">
                <a:solidFill>
                  <a:schemeClr val="bg1"/>
                </a:solidFill>
              </a:rPr>
              <a:t>hier</a:t>
            </a:r>
            <a:r>
              <a:rPr lang="en-US" sz="3200" dirty="0">
                <a:solidFill>
                  <a:schemeClr val="bg1"/>
                </a:solidFill>
              </a:rPr>
              <a:t> in </a:t>
            </a:r>
            <a:r>
              <a:rPr lang="en-US" sz="3200" dirty="0" err="1">
                <a:solidFill>
                  <a:schemeClr val="bg1"/>
                </a:solidFill>
              </a:rPr>
              <a:t>kunt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vullen</a:t>
            </a:r>
            <a:r>
              <a:rPr lang="en-US" sz="3200" dirty="0">
                <a:solidFill>
                  <a:schemeClr val="bg1"/>
                </a:solidFill>
              </a:rPr>
              <a:t> en </a:t>
            </a:r>
            <a:r>
              <a:rPr lang="en-US" sz="3200" dirty="0" err="1">
                <a:solidFill>
                  <a:schemeClr val="bg1"/>
                </a:solidFill>
              </a:rPr>
              <a:t>aan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één</a:t>
            </a:r>
            <a:r>
              <a:rPr lang="en-US" sz="3200" dirty="0">
                <a:solidFill>
                  <a:schemeClr val="bg1"/>
                </a:solidFill>
              </a:rPr>
              <a:t> van </a:t>
            </a:r>
            <a:r>
              <a:rPr lang="en-US" sz="3200" dirty="0" err="1">
                <a:solidFill>
                  <a:schemeClr val="bg1"/>
                </a:solidFill>
              </a:rPr>
              <a:t>ons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kunt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overhandigen</a:t>
            </a:r>
            <a:r>
              <a:rPr lang="en-US" sz="3200" dirty="0">
                <a:solidFill>
                  <a:schemeClr val="bg1"/>
                </a:solidFill>
              </a:rPr>
              <a:t>; </a:t>
            </a:r>
            <a:r>
              <a:rPr lang="en-US" sz="3200" dirty="0" err="1">
                <a:solidFill>
                  <a:schemeClr val="bg1"/>
                </a:solidFill>
              </a:rPr>
              <a:t>wij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nemen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dan</a:t>
            </a:r>
            <a:r>
              <a:rPr lang="en-US" sz="3200" dirty="0">
                <a:solidFill>
                  <a:schemeClr val="bg1"/>
                </a:solidFill>
              </a:rPr>
              <a:t> contact met u op.</a:t>
            </a: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sz="3000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73" y="5380734"/>
            <a:ext cx="2728110" cy="812800"/>
          </a:xfrm>
        </p:spPr>
      </p:pic>
    </p:spTree>
    <p:extLst>
      <p:ext uri="{BB962C8B-B14F-4D97-AF65-F5344CB8AC3E}">
        <p14:creationId xmlns:p14="http://schemas.microsoft.com/office/powerpoint/2010/main" val="6057765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30000" y="2113052"/>
            <a:ext cx="9931836" cy="42501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err="1">
                <a:solidFill>
                  <a:schemeClr val="bg1"/>
                </a:solidFill>
              </a:rPr>
              <a:t>Utrechtseweg</a:t>
            </a:r>
            <a:r>
              <a:rPr lang="en-US" sz="3200" dirty="0">
                <a:solidFill>
                  <a:schemeClr val="bg1"/>
                </a:solidFill>
              </a:rPr>
              <a:t> 125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3818 EC  Amersfoort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Tel.: 033- 467 07 00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info@bbdnotarissen.nl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www.bbdnotarissen.nl</a:t>
            </a: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sz="3000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73" y="5380734"/>
            <a:ext cx="2728110" cy="812800"/>
          </a:xfr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3"/>
          <a:stretch/>
        </p:blipFill>
        <p:spPr>
          <a:xfrm>
            <a:off x="7225004" y="1265449"/>
            <a:ext cx="3398509" cy="411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81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30000" y="295789"/>
            <a:ext cx="9931836" cy="862828"/>
          </a:xfrm>
        </p:spPr>
        <p:txBody>
          <a:bodyPr>
            <a:normAutofit/>
          </a:bodyPr>
          <a:lstStyle/>
          <a:p>
            <a:r>
              <a:rPr lang="en-US" sz="4500" dirty="0"/>
              <a:t>Het </a:t>
            </a:r>
            <a:r>
              <a:rPr lang="en-US" sz="4500" dirty="0" err="1"/>
              <a:t>wettelijk</a:t>
            </a:r>
            <a:r>
              <a:rPr lang="en-US" sz="4500" dirty="0"/>
              <a:t> </a:t>
            </a:r>
            <a:r>
              <a:rPr lang="en-US" sz="4500" dirty="0" err="1"/>
              <a:t>erfrecht</a:t>
            </a:r>
            <a:endParaRPr lang="nl-NL" sz="45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30000" y="1523758"/>
            <a:ext cx="10532564" cy="386950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000" dirty="0" err="1">
                <a:solidFill>
                  <a:schemeClr val="bg1"/>
                </a:solidFill>
              </a:rPr>
              <a:t>Wie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zijn</a:t>
            </a:r>
            <a:r>
              <a:rPr lang="en-US" sz="3000" dirty="0">
                <a:solidFill>
                  <a:schemeClr val="bg1"/>
                </a:solidFill>
              </a:rPr>
              <a:t> je </a:t>
            </a:r>
            <a:r>
              <a:rPr lang="en-US" sz="3000" dirty="0" err="1">
                <a:solidFill>
                  <a:schemeClr val="bg1"/>
                </a:solidFill>
              </a:rPr>
              <a:t>wettelijke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ergenamen</a:t>
            </a:r>
            <a:r>
              <a:rPr lang="en-US" sz="3000" dirty="0">
                <a:solidFill>
                  <a:schemeClr val="bg1"/>
                </a:solidFill>
              </a:rPr>
              <a:t>?</a:t>
            </a:r>
          </a:p>
          <a:p>
            <a:pPr marL="0" indent="0">
              <a:buNone/>
            </a:pPr>
            <a:endParaRPr lang="en-US" sz="3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000" dirty="0">
                <a:solidFill>
                  <a:schemeClr val="bg1"/>
                </a:solidFill>
              </a:rPr>
              <a:t>Groep 1: 	</a:t>
            </a:r>
            <a:r>
              <a:rPr lang="en-US" sz="3000" dirty="0" err="1">
                <a:solidFill>
                  <a:schemeClr val="bg1"/>
                </a:solidFill>
              </a:rPr>
              <a:t>echtgeno</a:t>
            </a:r>
            <a:r>
              <a:rPr lang="en-US" sz="3000" dirty="0">
                <a:solidFill>
                  <a:schemeClr val="bg1"/>
                </a:solidFill>
              </a:rPr>
              <a:t>(o)t(e) en </a:t>
            </a:r>
            <a:r>
              <a:rPr lang="en-US" sz="3000" dirty="0" err="1">
                <a:solidFill>
                  <a:schemeClr val="bg1"/>
                </a:solidFill>
              </a:rPr>
              <a:t>kinderen</a:t>
            </a:r>
            <a:r>
              <a:rPr lang="en-US" sz="3000" dirty="0">
                <a:solidFill>
                  <a:schemeClr val="bg1"/>
                </a:solidFill>
              </a:rPr>
              <a:t> (+ </a:t>
            </a:r>
            <a:r>
              <a:rPr lang="en-US" sz="3000" dirty="0" err="1">
                <a:solidFill>
                  <a:schemeClr val="bg1"/>
                </a:solidFill>
              </a:rPr>
              <a:t>plaatsvervulling</a:t>
            </a:r>
            <a:r>
              <a:rPr lang="en-US" sz="3000" dirty="0">
                <a:solidFill>
                  <a:schemeClr val="bg1"/>
                </a:solidFill>
              </a:rPr>
              <a:t>); </a:t>
            </a:r>
            <a:r>
              <a:rPr lang="en-US" sz="1600" i="1" dirty="0" err="1">
                <a:solidFill>
                  <a:schemeClr val="bg1"/>
                </a:solidFill>
              </a:rPr>
              <a:t>niet</a:t>
            </a:r>
            <a:r>
              <a:rPr lang="en-US" sz="1600" i="1" dirty="0">
                <a:solidFill>
                  <a:schemeClr val="bg1"/>
                </a:solidFill>
              </a:rPr>
              <a:t> 			</a:t>
            </a:r>
            <a:r>
              <a:rPr lang="en-US" sz="1600" i="1" dirty="0" err="1">
                <a:solidFill>
                  <a:schemeClr val="bg1"/>
                </a:solidFill>
              </a:rPr>
              <a:t>aanwezig</a:t>
            </a:r>
            <a:r>
              <a:rPr lang="en-US" sz="1600" i="1" dirty="0">
                <a:solidFill>
                  <a:schemeClr val="bg1"/>
                </a:solidFill>
              </a:rPr>
              <a:t>, </a:t>
            </a:r>
            <a:r>
              <a:rPr lang="en-US" sz="1600" i="1" dirty="0" err="1">
                <a:solidFill>
                  <a:schemeClr val="bg1"/>
                </a:solidFill>
              </a:rPr>
              <a:t>dan</a:t>
            </a:r>
            <a:r>
              <a:rPr lang="en-US" sz="1600" dirty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bg1"/>
                </a:solidFill>
              </a:rPr>
              <a:t>Groep 2: 	</a:t>
            </a:r>
            <a:r>
              <a:rPr lang="en-US" sz="3000" dirty="0" err="1">
                <a:solidFill>
                  <a:schemeClr val="bg1"/>
                </a:solidFill>
              </a:rPr>
              <a:t>ouders</a:t>
            </a:r>
            <a:r>
              <a:rPr lang="en-US" sz="3000" dirty="0">
                <a:solidFill>
                  <a:schemeClr val="bg1"/>
                </a:solidFill>
              </a:rPr>
              <a:t>, </a:t>
            </a:r>
            <a:r>
              <a:rPr lang="en-US" sz="3000" dirty="0" err="1">
                <a:solidFill>
                  <a:schemeClr val="bg1"/>
                </a:solidFill>
              </a:rPr>
              <a:t>broers</a:t>
            </a:r>
            <a:r>
              <a:rPr lang="en-US" sz="3000" dirty="0">
                <a:solidFill>
                  <a:schemeClr val="bg1"/>
                </a:solidFill>
              </a:rPr>
              <a:t> en </a:t>
            </a:r>
            <a:r>
              <a:rPr lang="en-US" sz="3000" dirty="0" err="1">
                <a:solidFill>
                  <a:schemeClr val="bg1"/>
                </a:solidFill>
              </a:rPr>
              <a:t>zussen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bg1"/>
                </a:solidFill>
              </a:rPr>
              <a:t>		(+ </a:t>
            </a:r>
            <a:r>
              <a:rPr lang="en-US" sz="3000" dirty="0" err="1">
                <a:solidFill>
                  <a:schemeClr val="bg1"/>
                </a:solidFill>
              </a:rPr>
              <a:t>plaatsvervulling</a:t>
            </a:r>
            <a:r>
              <a:rPr lang="en-US" sz="3000" dirty="0">
                <a:solidFill>
                  <a:schemeClr val="bg1"/>
                </a:solidFill>
              </a:rPr>
              <a:t>); </a:t>
            </a:r>
            <a:r>
              <a:rPr lang="en-US" sz="1600" i="1" dirty="0" err="1">
                <a:solidFill>
                  <a:schemeClr val="bg1"/>
                </a:solidFill>
              </a:rPr>
              <a:t>niet</a:t>
            </a:r>
            <a:r>
              <a:rPr lang="en-US" sz="1600" i="1" dirty="0">
                <a:solidFill>
                  <a:schemeClr val="bg1"/>
                </a:solidFill>
              </a:rPr>
              <a:t> </a:t>
            </a:r>
            <a:r>
              <a:rPr lang="en-US" sz="1600" i="1" dirty="0" err="1">
                <a:solidFill>
                  <a:schemeClr val="bg1"/>
                </a:solidFill>
              </a:rPr>
              <a:t>aanwezig</a:t>
            </a:r>
            <a:r>
              <a:rPr lang="en-US" sz="1600" i="1" dirty="0">
                <a:solidFill>
                  <a:schemeClr val="bg1"/>
                </a:solidFill>
              </a:rPr>
              <a:t>, </a:t>
            </a:r>
            <a:r>
              <a:rPr lang="en-US" sz="1600" i="1" dirty="0" err="1">
                <a:solidFill>
                  <a:schemeClr val="bg1"/>
                </a:solidFill>
              </a:rPr>
              <a:t>dan</a:t>
            </a:r>
            <a:r>
              <a:rPr lang="en-US" sz="1600" i="1" dirty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bg1"/>
                </a:solidFill>
              </a:rPr>
              <a:t>Groep 3: 	</a:t>
            </a:r>
            <a:r>
              <a:rPr lang="en-US" sz="3000" dirty="0" err="1">
                <a:solidFill>
                  <a:schemeClr val="bg1"/>
                </a:solidFill>
              </a:rPr>
              <a:t>grootouders</a:t>
            </a:r>
            <a:r>
              <a:rPr lang="en-US" sz="3000" dirty="0">
                <a:solidFill>
                  <a:schemeClr val="bg1"/>
                </a:solidFill>
              </a:rPr>
              <a:t> en </a:t>
            </a:r>
            <a:r>
              <a:rPr lang="en-US" sz="3000" dirty="0" err="1">
                <a:solidFill>
                  <a:schemeClr val="bg1"/>
                </a:solidFill>
              </a:rPr>
              <a:t>hun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afstammelingen</a:t>
            </a:r>
            <a:r>
              <a:rPr lang="en-US" sz="3000" dirty="0">
                <a:solidFill>
                  <a:schemeClr val="bg1"/>
                </a:solidFill>
              </a:rPr>
              <a:t>;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1600" i="1" dirty="0" err="1">
                <a:solidFill>
                  <a:schemeClr val="bg1"/>
                </a:solidFill>
              </a:rPr>
              <a:t>niet</a:t>
            </a:r>
            <a:r>
              <a:rPr lang="en-US" sz="1600" i="1" dirty="0">
                <a:solidFill>
                  <a:schemeClr val="bg1"/>
                </a:solidFill>
              </a:rPr>
              <a:t> </a:t>
            </a:r>
            <a:r>
              <a:rPr lang="en-US" sz="1600" i="1" dirty="0" err="1">
                <a:solidFill>
                  <a:schemeClr val="bg1"/>
                </a:solidFill>
              </a:rPr>
              <a:t>aanwezig</a:t>
            </a:r>
            <a:r>
              <a:rPr lang="en-US" sz="1600" i="1" dirty="0">
                <a:solidFill>
                  <a:schemeClr val="bg1"/>
                </a:solidFill>
              </a:rPr>
              <a:t>, </a:t>
            </a:r>
            <a:r>
              <a:rPr lang="en-US" sz="1600" i="1" dirty="0" err="1">
                <a:solidFill>
                  <a:schemeClr val="bg1"/>
                </a:solidFill>
              </a:rPr>
              <a:t>dan</a:t>
            </a:r>
            <a:r>
              <a:rPr lang="en-US" sz="1600" i="1" dirty="0">
                <a:solidFill>
                  <a:schemeClr val="bg1"/>
                </a:solidFill>
              </a:rPr>
              <a:t> </a:t>
            </a:r>
            <a:r>
              <a:rPr lang="en-US" sz="1600" i="1" dirty="0" err="1">
                <a:solidFill>
                  <a:schemeClr val="bg1"/>
                </a:solidFill>
              </a:rPr>
              <a:t>verdere</a:t>
            </a:r>
            <a:r>
              <a:rPr lang="en-US" sz="1600" i="1" dirty="0">
                <a:solidFill>
                  <a:schemeClr val="bg1"/>
                </a:solidFill>
              </a:rPr>
              <a:t> 			</a:t>
            </a:r>
            <a:r>
              <a:rPr lang="en-US" sz="1600" i="1" dirty="0" err="1">
                <a:solidFill>
                  <a:schemeClr val="bg1"/>
                </a:solidFill>
              </a:rPr>
              <a:t>familie</a:t>
            </a:r>
            <a:endParaRPr lang="en-US" sz="3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000" dirty="0" err="1">
                <a:solidFill>
                  <a:schemeClr val="bg1"/>
                </a:solidFill>
              </a:rPr>
              <a:t>Niemand</a:t>
            </a:r>
            <a:r>
              <a:rPr lang="en-US" sz="3000" dirty="0">
                <a:solidFill>
                  <a:schemeClr val="bg1"/>
                </a:solidFill>
              </a:rPr>
              <a:t> t/m de 6e </a:t>
            </a:r>
            <a:r>
              <a:rPr lang="en-US" sz="3000" dirty="0" err="1">
                <a:solidFill>
                  <a:schemeClr val="bg1"/>
                </a:solidFill>
              </a:rPr>
              <a:t>graad</a:t>
            </a:r>
            <a:r>
              <a:rPr lang="en-US" sz="3000" dirty="0">
                <a:solidFill>
                  <a:schemeClr val="bg1"/>
                </a:solidFill>
              </a:rPr>
              <a:t>? </a:t>
            </a:r>
            <a:r>
              <a:rPr lang="en-US" sz="3000" dirty="0" err="1">
                <a:solidFill>
                  <a:schemeClr val="bg1"/>
                </a:solidFill>
              </a:rPr>
              <a:t>Staat</a:t>
            </a:r>
            <a:r>
              <a:rPr lang="en-US" sz="3000" dirty="0">
                <a:solidFill>
                  <a:schemeClr val="bg1"/>
                </a:solidFill>
              </a:rPr>
              <a:t> der </a:t>
            </a:r>
            <a:r>
              <a:rPr lang="en-US" sz="3000" dirty="0" err="1">
                <a:solidFill>
                  <a:schemeClr val="bg1"/>
                </a:solidFill>
              </a:rPr>
              <a:t>Nederlanden</a:t>
            </a:r>
            <a:endParaRPr lang="nl-NL" sz="3000" dirty="0">
              <a:solidFill>
                <a:schemeClr val="bg1"/>
              </a:solidFill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73" y="5393260"/>
            <a:ext cx="2728110" cy="812800"/>
          </a:xfrm>
        </p:spPr>
      </p:pic>
    </p:spTree>
    <p:extLst>
      <p:ext uri="{BB962C8B-B14F-4D97-AF65-F5344CB8AC3E}">
        <p14:creationId xmlns:p14="http://schemas.microsoft.com/office/powerpoint/2010/main" val="31005573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68" y="4987708"/>
            <a:ext cx="4238440" cy="1262780"/>
          </a:xfrm>
        </p:spPr>
      </p:pic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617681" y="3152751"/>
            <a:ext cx="6687075" cy="2867558"/>
          </a:xfrm>
        </p:spPr>
        <p:txBody>
          <a:bodyPr anchor="t"/>
          <a:lstStyle/>
          <a:p>
            <a:r>
              <a:rPr lang="en-US" sz="3000" dirty="0" err="1">
                <a:solidFill>
                  <a:schemeClr val="bg1"/>
                </a:solidFill>
              </a:rPr>
              <a:t>Bij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onze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volgende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Bergsessie</a:t>
            </a:r>
            <a:r>
              <a:rPr lang="en-US" sz="3000" dirty="0">
                <a:solidFill>
                  <a:schemeClr val="bg1"/>
                </a:solidFill>
              </a:rPr>
              <a:t>!</a:t>
            </a:r>
          </a:p>
          <a:p>
            <a:endParaRPr lang="en-US" sz="3000" dirty="0">
              <a:solidFill>
                <a:schemeClr val="bg1"/>
              </a:solidFill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42563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30000" y="369783"/>
            <a:ext cx="9931836" cy="862828"/>
          </a:xfrm>
        </p:spPr>
        <p:txBody>
          <a:bodyPr>
            <a:normAutofit/>
          </a:bodyPr>
          <a:lstStyle/>
          <a:p>
            <a:r>
              <a:rPr lang="nl-NL" sz="4500" dirty="0"/>
              <a:t>Gehuwden zonder kinderen	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30000" y="1507264"/>
            <a:ext cx="9931836" cy="41620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3000" dirty="0">
                <a:solidFill>
                  <a:schemeClr val="bg1"/>
                </a:solidFill>
              </a:rPr>
              <a:t>De echtgenoot is enig erfgenaam</a:t>
            </a: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sz="3000" dirty="0">
                <a:solidFill>
                  <a:schemeClr val="bg1"/>
                </a:solidFill>
              </a:rPr>
              <a:t>Bij gelijktijdig overlijden:</a:t>
            </a:r>
          </a:p>
          <a:p>
            <a:pPr marL="0" indent="0">
              <a:buNone/>
            </a:pPr>
            <a:r>
              <a:rPr lang="nl-NL" sz="3000" dirty="0">
                <a:solidFill>
                  <a:schemeClr val="bg1"/>
                </a:solidFill>
              </a:rPr>
              <a:t>bijv. vliegtuigongeluk, komt ieders nalatenschap aan de eigen wettelijke erfgenamen toe</a:t>
            </a: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sz="3000" dirty="0">
                <a:solidFill>
                  <a:schemeClr val="bg1"/>
                </a:solidFill>
              </a:rPr>
              <a:t>Geen gelijktijdig overlijden: </a:t>
            </a:r>
          </a:p>
          <a:p>
            <a:pPr marL="0" indent="0">
              <a:buNone/>
            </a:pPr>
            <a:r>
              <a:rPr lang="nl-NL" sz="3000" dirty="0">
                <a:solidFill>
                  <a:schemeClr val="bg1"/>
                </a:solidFill>
              </a:rPr>
              <a:t>het totale vermogen komt nadat de echtgenoten allebei zijn overleden toe aan </a:t>
            </a:r>
            <a:r>
              <a:rPr lang="nl-NL" sz="3000" i="1" dirty="0">
                <a:solidFill>
                  <a:schemeClr val="bg1"/>
                </a:solidFill>
              </a:rPr>
              <a:t>de wettelijk erfgenamen van de laatst overledene.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73" y="5368208"/>
            <a:ext cx="2728110" cy="812800"/>
          </a:xfrm>
        </p:spPr>
      </p:pic>
    </p:spTree>
    <p:extLst>
      <p:ext uri="{BB962C8B-B14F-4D97-AF65-F5344CB8AC3E}">
        <p14:creationId xmlns:p14="http://schemas.microsoft.com/office/powerpoint/2010/main" val="2501045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30000" y="325545"/>
            <a:ext cx="9931836" cy="82861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Gehuwden</a:t>
            </a:r>
            <a:r>
              <a:rPr lang="en-US" dirty="0"/>
              <a:t> met </a:t>
            </a:r>
            <a:r>
              <a:rPr lang="en-US" dirty="0" err="1"/>
              <a:t>tenminste</a:t>
            </a:r>
            <a:r>
              <a:rPr lang="en-US" dirty="0"/>
              <a:t> </a:t>
            </a:r>
            <a:r>
              <a:rPr lang="en-US" dirty="0" err="1"/>
              <a:t>één</a:t>
            </a:r>
            <a:r>
              <a:rPr lang="en-US" dirty="0"/>
              <a:t> </a:t>
            </a:r>
            <a:r>
              <a:rPr lang="en-US" dirty="0" err="1"/>
              <a:t>eigen</a:t>
            </a:r>
            <a:r>
              <a:rPr lang="en-US" dirty="0"/>
              <a:t> kind: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30000" y="1522042"/>
            <a:ext cx="9931836" cy="36817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chemeClr val="bg1"/>
                </a:solidFill>
              </a:rPr>
              <a:t>De </a:t>
            </a:r>
            <a:r>
              <a:rPr lang="en-US" sz="3000" dirty="0" err="1">
                <a:solidFill>
                  <a:schemeClr val="bg1"/>
                </a:solidFill>
              </a:rPr>
              <a:t>wettelijke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verdeling</a:t>
            </a:r>
            <a:r>
              <a:rPr lang="en-US" sz="3000" dirty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endParaRPr lang="en-US" sz="3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De </a:t>
            </a:r>
            <a:r>
              <a:rPr lang="en-US" sz="3000" dirty="0" err="1">
                <a:solidFill>
                  <a:schemeClr val="bg1"/>
                </a:solidFill>
              </a:rPr>
              <a:t>langstlevende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wordt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eigenaar</a:t>
            </a:r>
            <a:r>
              <a:rPr lang="en-US" sz="3000" dirty="0">
                <a:solidFill>
                  <a:schemeClr val="bg1"/>
                </a:solidFill>
              </a:rPr>
              <a:t> van de hele </a:t>
            </a:r>
            <a:r>
              <a:rPr lang="en-US" sz="3000" dirty="0" err="1">
                <a:solidFill>
                  <a:schemeClr val="bg1"/>
                </a:solidFill>
              </a:rPr>
              <a:t>nalatenschap</a:t>
            </a:r>
            <a:r>
              <a:rPr lang="en-US" sz="3000" dirty="0">
                <a:solidFill>
                  <a:schemeClr val="bg1"/>
                </a:solidFill>
              </a:rPr>
              <a:t> (</a:t>
            </a:r>
            <a:r>
              <a:rPr lang="en-US" sz="3000" dirty="0" err="1">
                <a:solidFill>
                  <a:schemeClr val="bg1"/>
                </a:solidFill>
              </a:rPr>
              <a:t>bezittingen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schulden</a:t>
            </a:r>
            <a:r>
              <a:rPr lang="en-US" sz="3000" dirty="0">
                <a:solidFill>
                  <a:schemeClr val="bg1"/>
                </a:solidFill>
              </a:rPr>
              <a:t>);</a:t>
            </a:r>
          </a:p>
          <a:p>
            <a:pPr marL="0" indent="0">
              <a:buNone/>
            </a:pPr>
            <a:endParaRPr lang="en-US" sz="3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De </a:t>
            </a:r>
            <a:r>
              <a:rPr lang="en-US" sz="3000" dirty="0" err="1">
                <a:solidFill>
                  <a:schemeClr val="bg1"/>
                </a:solidFill>
              </a:rPr>
              <a:t>kinderen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ontvangen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hun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erfdeel</a:t>
            </a:r>
            <a:r>
              <a:rPr lang="en-US" sz="3000" dirty="0">
                <a:solidFill>
                  <a:schemeClr val="bg1"/>
                </a:solidFill>
              </a:rPr>
              <a:t> in de </a:t>
            </a:r>
            <a:r>
              <a:rPr lang="en-US" sz="3000" dirty="0" err="1">
                <a:solidFill>
                  <a:schemeClr val="bg1"/>
                </a:solidFill>
              </a:rPr>
              <a:t>vorm</a:t>
            </a:r>
            <a:r>
              <a:rPr lang="en-US" sz="3000" dirty="0">
                <a:solidFill>
                  <a:schemeClr val="bg1"/>
                </a:solidFill>
              </a:rPr>
              <a:t> van </a:t>
            </a:r>
            <a:r>
              <a:rPr lang="en-US" sz="3000" dirty="0" err="1">
                <a:solidFill>
                  <a:schemeClr val="bg1"/>
                </a:solidFill>
              </a:rPr>
              <a:t>een</a:t>
            </a:r>
            <a:r>
              <a:rPr lang="en-US" sz="3000" dirty="0">
                <a:solidFill>
                  <a:schemeClr val="bg1"/>
                </a:solidFill>
              </a:rPr>
              <a:t> (</a:t>
            </a:r>
            <a:r>
              <a:rPr lang="en-US" sz="3000" dirty="0" err="1">
                <a:solidFill>
                  <a:schemeClr val="bg1"/>
                </a:solidFill>
              </a:rPr>
              <a:t>niet-opeisbare</a:t>
            </a:r>
            <a:r>
              <a:rPr lang="en-US" sz="3000" dirty="0">
                <a:solidFill>
                  <a:schemeClr val="bg1"/>
                </a:solidFill>
              </a:rPr>
              <a:t>) </a:t>
            </a:r>
            <a:r>
              <a:rPr lang="en-US" sz="3000" dirty="0" err="1">
                <a:solidFill>
                  <a:schemeClr val="bg1"/>
                </a:solidFill>
              </a:rPr>
              <a:t>vordering</a:t>
            </a:r>
            <a:r>
              <a:rPr lang="en-US" sz="3000" dirty="0">
                <a:solidFill>
                  <a:schemeClr val="bg1"/>
                </a:solidFill>
              </a:rPr>
              <a:t>, </a:t>
            </a:r>
            <a:r>
              <a:rPr lang="en-US" sz="3000" dirty="0" err="1">
                <a:solidFill>
                  <a:schemeClr val="bg1"/>
                </a:solidFill>
              </a:rPr>
              <a:t>een</a:t>
            </a:r>
            <a:r>
              <a:rPr lang="en-US" sz="3000" dirty="0">
                <a:solidFill>
                  <a:schemeClr val="bg1"/>
                </a:solidFill>
              </a:rPr>
              <a:t> ‘</a:t>
            </a:r>
            <a:r>
              <a:rPr lang="en-US" sz="3000" dirty="0" err="1">
                <a:solidFill>
                  <a:schemeClr val="bg1"/>
                </a:solidFill>
              </a:rPr>
              <a:t>tegoedbon</a:t>
            </a:r>
            <a:r>
              <a:rPr lang="en-US" sz="3000" dirty="0">
                <a:solidFill>
                  <a:schemeClr val="bg1"/>
                </a:solidFill>
              </a:rPr>
              <a:t>’;</a:t>
            </a:r>
          </a:p>
          <a:p>
            <a:pPr marL="0" indent="0">
              <a:buNone/>
            </a:pPr>
            <a:endParaRPr lang="en-US" sz="3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73" y="5380734"/>
            <a:ext cx="2728110" cy="812800"/>
          </a:xfrm>
        </p:spPr>
      </p:pic>
    </p:spTree>
    <p:extLst>
      <p:ext uri="{BB962C8B-B14F-4D97-AF65-F5344CB8AC3E}">
        <p14:creationId xmlns:p14="http://schemas.microsoft.com/office/powerpoint/2010/main" val="3823969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30000" y="329040"/>
            <a:ext cx="9931836" cy="862828"/>
          </a:xfrm>
        </p:spPr>
        <p:txBody>
          <a:bodyPr/>
          <a:lstStyle/>
          <a:p>
            <a:r>
              <a:rPr lang="en-US" dirty="0" err="1"/>
              <a:t>Voorbeeld</a:t>
            </a:r>
            <a:r>
              <a:rPr lang="en-US" dirty="0"/>
              <a:t> </a:t>
            </a:r>
            <a:r>
              <a:rPr lang="en-US" sz="4000" dirty="0"/>
              <a:t>(man 84 en </a:t>
            </a:r>
            <a:r>
              <a:rPr lang="en-US" sz="4000" dirty="0" err="1"/>
              <a:t>vrouw</a:t>
            </a:r>
            <a:r>
              <a:rPr lang="en-US" sz="4000" dirty="0"/>
              <a:t> 82 </a:t>
            </a:r>
            <a:r>
              <a:rPr lang="en-US" sz="4000" dirty="0" err="1"/>
              <a:t>jaar</a:t>
            </a:r>
            <a:r>
              <a:rPr lang="en-US" sz="4000" dirty="0"/>
              <a:t>)</a:t>
            </a:r>
            <a:endParaRPr lang="nl-NL" sz="40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30000" y="1859400"/>
            <a:ext cx="9931836" cy="310038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Echtpaar</a:t>
            </a:r>
            <a:r>
              <a:rPr lang="en-US" dirty="0">
                <a:solidFill>
                  <a:schemeClr val="bg1"/>
                </a:solidFill>
              </a:rPr>
              <a:t> in </a:t>
            </a:r>
            <a:r>
              <a:rPr lang="en-US" dirty="0" err="1">
                <a:solidFill>
                  <a:schemeClr val="bg1"/>
                </a:solidFill>
              </a:rPr>
              <a:t>algehele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gemeenschap</a:t>
            </a:r>
            <a:r>
              <a:rPr lang="en-US" dirty="0">
                <a:solidFill>
                  <a:schemeClr val="bg1"/>
                </a:solidFill>
              </a:rPr>
              <a:t> van </a:t>
            </a:r>
            <a:r>
              <a:rPr lang="en-US" dirty="0" err="1">
                <a:solidFill>
                  <a:schemeClr val="bg1"/>
                </a:solidFill>
              </a:rPr>
              <a:t>goederen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getrouwd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2 </a:t>
            </a:r>
            <a:r>
              <a:rPr lang="en-US" dirty="0" err="1">
                <a:solidFill>
                  <a:schemeClr val="bg1"/>
                </a:solidFill>
              </a:rPr>
              <a:t>kinderen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Huis		WOZ 			500.000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	</a:t>
            </a:r>
            <a:r>
              <a:rPr lang="en-US" dirty="0" err="1">
                <a:solidFill>
                  <a:schemeClr val="bg1"/>
                </a:solidFill>
              </a:rPr>
              <a:t>Hypotheek</a:t>
            </a:r>
            <a:r>
              <a:rPr lang="en-US" dirty="0">
                <a:solidFill>
                  <a:schemeClr val="bg1"/>
                </a:solidFill>
              </a:rPr>
              <a:t>		  50.000 -/-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	Bank			</a:t>
            </a:r>
            <a:r>
              <a:rPr lang="en-US" u="sng" dirty="0">
                <a:solidFill>
                  <a:schemeClr val="bg1"/>
                </a:solidFill>
              </a:rPr>
              <a:t>  30.000 +/+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				480.000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	</a:t>
            </a:r>
            <a:r>
              <a:rPr lang="en-US" dirty="0" err="1">
                <a:solidFill>
                  <a:schemeClr val="bg1"/>
                </a:solidFill>
              </a:rPr>
              <a:t>Erfenis</a:t>
            </a:r>
            <a:r>
              <a:rPr lang="en-US" dirty="0">
                <a:solidFill>
                  <a:schemeClr val="bg1"/>
                </a:solidFill>
              </a:rPr>
              <a:t> 50% =		240.000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280" y="5380962"/>
            <a:ext cx="2728110" cy="812800"/>
          </a:xfrm>
        </p:spPr>
      </p:pic>
    </p:spTree>
    <p:extLst>
      <p:ext uri="{BB962C8B-B14F-4D97-AF65-F5344CB8AC3E}">
        <p14:creationId xmlns:p14="http://schemas.microsoft.com/office/powerpoint/2010/main" val="3518795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ijdelijke aanduiding voor inhoud 6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4037503252"/>
              </p:ext>
            </p:extLst>
          </p:nvPr>
        </p:nvGraphicFramePr>
        <p:xfrm>
          <a:off x="3408641" y="1523475"/>
          <a:ext cx="7905749" cy="3693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el 1"/>
          <p:cNvSpPr txBox="1">
            <a:spLocks/>
          </p:cNvSpPr>
          <p:nvPr/>
        </p:nvSpPr>
        <p:spPr>
          <a:xfrm>
            <a:off x="1530000" y="329040"/>
            <a:ext cx="9931836" cy="8628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Vervolg</a:t>
            </a:r>
            <a:r>
              <a:rPr lang="en-US" dirty="0"/>
              <a:t> </a:t>
            </a:r>
            <a:r>
              <a:rPr lang="en-US" dirty="0" err="1"/>
              <a:t>voorbeeld</a:t>
            </a:r>
            <a:r>
              <a:rPr lang="en-US" dirty="0"/>
              <a:t> </a:t>
            </a:r>
            <a:endParaRPr lang="nl-NL" sz="4000" dirty="0"/>
          </a:p>
        </p:txBody>
      </p:sp>
      <p:pic>
        <p:nvPicPr>
          <p:cNvPr id="11" name="Tijdelijke aanduiding voor inhou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280" y="5380962"/>
            <a:ext cx="272811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60249"/>
      </p:ext>
    </p:extLst>
  </p:cSld>
  <p:clrMapOvr>
    <a:masterClrMapping/>
  </p:clrMapOvr>
</p:sld>
</file>

<file path=ppt/theme/theme1.xml><?xml version="1.0" encoding="utf-8"?>
<a:theme xmlns:a="http://schemas.openxmlformats.org/drawingml/2006/main" name="Netwerk notarissen">
  <a:themeElements>
    <a:clrScheme name="NN Aubergine">
      <a:dk1>
        <a:sysClr val="windowText" lastClr="000000"/>
      </a:dk1>
      <a:lt1>
        <a:sysClr val="window" lastClr="FFFFFF"/>
      </a:lt1>
      <a:dk2>
        <a:srgbClr val="773F3F"/>
      </a:dk2>
      <a:lt2>
        <a:srgbClr val="E7E6E6"/>
      </a:lt2>
      <a:accent1>
        <a:srgbClr val="AD9844"/>
      </a:accent1>
      <a:accent2>
        <a:srgbClr val="D6CA99"/>
      </a:accent2>
      <a:accent3>
        <a:srgbClr val="773F3F"/>
      </a:accent3>
      <a:accent4>
        <a:srgbClr val="C3A8A9"/>
      </a:accent4>
      <a:accent5>
        <a:srgbClr val="7758B3"/>
      </a:accent5>
      <a:accent6>
        <a:srgbClr val="CEC2E1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twerkNotarissen ZweedsGroen.potx" id="{522808BC-9152-43A0-A2E6-9FD367483739}" vid="{3E705FE1-EB49-4F30-9168-DF18A136F1DB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TM10001115[[fn=Pakket]]</Template>
  <TotalTime>11264</TotalTime>
  <Words>1745</Words>
  <Application>Microsoft Office PowerPoint</Application>
  <PresentationFormat>Breedbeeld</PresentationFormat>
  <Paragraphs>346</Paragraphs>
  <Slides>50</Slides>
  <Notes>45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50</vt:i4>
      </vt:variant>
    </vt:vector>
  </HeadingPairs>
  <TitlesOfParts>
    <vt:vector size="53" baseType="lpstr">
      <vt:lpstr>Arial</vt:lpstr>
      <vt:lpstr>Calibri</vt:lpstr>
      <vt:lpstr>Netwerk notarissen</vt:lpstr>
      <vt:lpstr>BOLSCHER BRUG DEIJL NOTARISSEN</vt:lpstr>
      <vt:lpstr>PowerPoint-presentatie</vt:lpstr>
      <vt:lpstr>Nut en Noodzaak van een testament </vt:lpstr>
      <vt:lpstr>Het Erfrecht</vt:lpstr>
      <vt:lpstr>Het wettelijk erfrecht</vt:lpstr>
      <vt:lpstr>Gehuwden zonder kinderen </vt:lpstr>
      <vt:lpstr>Gehuwden met tenminste één eigen kind:</vt:lpstr>
      <vt:lpstr>Voorbeeld (man 84 en vrouw 82 jaar)</vt:lpstr>
      <vt:lpstr>PowerPoint-presentatie</vt:lpstr>
      <vt:lpstr>Waarom een testament?</vt:lpstr>
      <vt:lpstr>Belasting voorkomen bij overlijden</vt:lpstr>
      <vt:lpstr>Erfbelasting bij ontvangen erfenis</vt:lpstr>
      <vt:lpstr>Erfbelastingvrijstellingen (2024)</vt:lpstr>
      <vt:lpstr>Tarieven erfbelasting 2024</vt:lpstr>
      <vt:lpstr>Erfbelasting bij overlijden van uw partner</vt:lpstr>
      <vt:lpstr>Voorbeeld erfdelen</vt:lpstr>
      <vt:lpstr>Erfbelasting bij overlijden van uw partner</vt:lpstr>
      <vt:lpstr>Oplossing: Belasting besparen/uitstel belasting</vt:lpstr>
      <vt:lpstr>Voorbeeld na toepassing opvul-legaat</vt:lpstr>
      <vt:lpstr>Besparen erfbelasting met kleinkinderen</vt:lpstr>
      <vt:lpstr>Redenen om een testament te maken:  </vt:lpstr>
      <vt:lpstr>PowerPoint-presentatie</vt:lpstr>
      <vt:lpstr>Redenen om een testament te maken:</vt:lpstr>
      <vt:lpstr>Wie wordt tot executeur benoemd?</vt:lpstr>
      <vt:lpstr>Redenen om een testament te maken:</vt:lpstr>
      <vt:lpstr>Zorgen om de zorgbijdrage</vt:lpstr>
      <vt:lpstr>Hogere zorgbijdrage vanaf 01-01-2013</vt:lpstr>
      <vt:lpstr>Nog een reden om een testament te maken:</vt:lpstr>
      <vt:lpstr>Andere redenen voor ouders in een ‘gewone’ situatie om een testament te maken:</vt:lpstr>
      <vt:lpstr>Na overlijden van de eerste ouder</vt:lpstr>
      <vt:lpstr>Het belang van de “vergeten akte”</vt:lpstr>
      <vt:lpstr>Testament zonder kinderen </vt:lpstr>
      <vt:lpstr>Concluderend: Persoonlijke situatie heel belangrijk</vt:lpstr>
      <vt:lpstr>Levenstestament</vt:lpstr>
      <vt:lpstr>Twee soorten testamenten</vt:lpstr>
      <vt:lpstr>Waarvoor is een levenstestament?</vt:lpstr>
      <vt:lpstr>Wat gebeurt bij geen levenstestament?</vt:lpstr>
      <vt:lpstr>Belang Levenstestament</vt:lpstr>
      <vt:lpstr>Wie benoemt u als belangenbehartiger?</vt:lpstr>
      <vt:lpstr>De rol van de toezichthouder</vt:lpstr>
      <vt:lpstr>Wanneer gaat het levenstestament in?</vt:lpstr>
      <vt:lpstr>Inhoud levenstestament </vt:lpstr>
      <vt:lpstr>Het levenstestament voor partners / echtgenoten</vt:lpstr>
      <vt:lpstr>Conclusie</vt:lpstr>
      <vt:lpstr>        Kosten testament en levenstestament?</vt:lpstr>
      <vt:lpstr>PowerPoint-presentatie</vt:lpstr>
      <vt:lpstr>Afspraak?</vt:lpstr>
      <vt:lpstr>Afspraak maken?</vt:lpstr>
      <vt:lpstr>PowerPoint-presentatie</vt:lpstr>
      <vt:lpstr>PowerPoint-presentatie</vt:lpstr>
    </vt:vector>
  </TitlesOfParts>
  <Company>Multrix Benelux B.V.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Robert Coster</dc:creator>
  <cp:lastModifiedBy>ellen dreier</cp:lastModifiedBy>
  <cp:revision>275</cp:revision>
  <cp:lastPrinted>2022-10-04T13:37:46Z</cp:lastPrinted>
  <dcterms:created xsi:type="dcterms:W3CDTF">2016-04-25T12:30:22Z</dcterms:created>
  <dcterms:modified xsi:type="dcterms:W3CDTF">2024-06-17T11:39:24Z</dcterms:modified>
</cp:coreProperties>
</file>